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7556500" cy="10693400"/>
  <p:notesSz cx="6858000" cy="9144000"/>
  <p:embeddedFontLst>
    <p:embeddedFont>
      <p:font typeface="Barlow 1 Ultra-Bold" panose="020B0604020202020204" charset="0"/>
      <p:regular r:id="rId13"/>
    </p:embeddedFont>
    <p:embeddedFont>
      <p:font typeface="Barlow 2" panose="020B0604020202020204" charset="0"/>
      <p:regular r:id="rId14"/>
    </p:embeddedFont>
    <p:embeddedFont>
      <p:font typeface="Barlow 2 Bold" panose="020B0604020202020204" charset="0"/>
      <p:regular r:id="rId15"/>
    </p:embeddedFont>
    <p:embeddedFont>
      <p:font typeface="Barlow 3" panose="020B0604020202020204" charset="0"/>
      <p:regular r:id="rId16"/>
    </p:embeddedFont>
    <p:embeddedFont>
      <p:font typeface="Barlow 4 Semi-Bold" panose="020B0604020202020204" charset="0"/>
      <p:regular r:id="rId17"/>
    </p:embeddedFont>
    <p:embeddedFont>
      <p:font typeface="Calibri" panose="020F0502020204030204" pitchFamily="34" charset="0"/>
      <p:regular r:id="rId18"/>
      <p:bold r:id="rId19"/>
      <p:italic r:id="rId20"/>
      <p:boldItalic r:id="rId21"/>
    </p:embeddedFont>
    <p:embeddedFont>
      <p:font typeface="Garet" panose="020B0604020202020204" charset="0"/>
      <p:regular r:id="rId22"/>
    </p:embeddedFont>
    <p:embeddedFont>
      <p:font typeface="Poppins" panose="00000500000000000000" pitchFamily="2"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
      <p:font typeface="Source Sans Pro Bold" panose="020B0703030403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259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487" y="7283087"/>
            <a:ext cx="6388513" cy="712470"/>
          </a:xfrm>
          <a:prstGeom prst="rect">
            <a:avLst/>
          </a:prstGeom>
        </p:spPr>
        <p:txBody>
          <a:bodyPr lIns="0" tIns="0" rIns="0" bIns="0" rtlCol="0" anchor="t">
            <a:spAutoFit/>
          </a:bodyPr>
          <a:lstStyle/>
          <a:p>
            <a:pPr>
              <a:lnSpc>
                <a:spcPts val="5880"/>
              </a:lnSpc>
            </a:pPr>
            <a:r>
              <a:rPr lang="en-US" sz="4200" b="1" dirty="0">
                <a:solidFill>
                  <a:srgbClr val="050708"/>
                </a:solidFill>
                <a:latin typeface="Barlow 1"/>
              </a:rPr>
              <a:t>Marketing Plan Template </a:t>
            </a:r>
          </a:p>
        </p:txBody>
      </p:sp>
      <p:pic>
        <p:nvPicPr>
          <p:cNvPr id="7" name="Picture 6">
            <a:extLst>
              <a:ext uri="{FF2B5EF4-FFF2-40B4-BE49-F238E27FC236}">
                <a16:creationId xmlns:a16="http://schemas.microsoft.com/office/drawing/2014/main" id="{98D67EC2-AD64-459C-BD91-771EBBD822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3" t="4082"/>
          <a:stretch/>
        </p:blipFill>
        <p:spPr>
          <a:xfrm>
            <a:off x="0" y="0"/>
            <a:ext cx="3060549" cy="6878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588557470"/>
              </p:ext>
            </p:extLst>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MARKETING TECHNOLOGIES </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74803"/>
            <a:ext cx="6426000" cy="407670"/>
          </a:xfrm>
          <a:prstGeom prst="rect">
            <a:avLst/>
          </a:prstGeom>
        </p:spPr>
        <p:txBody>
          <a:bodyPr lIns="0" tIns="0" rIns="0" bIns="0" rtlCol="0" anchor="t">
            <a:spAutoFit/>
          </a:bodyPr>
          <a:lstStyle/>
          <a:p>
            <a:pPr>
              <a:lnSpc>
                <a:spcPts val="1680"/>
              </a:lnSpc>
            </a:pPr>
            <a:r>
              <a:rPr lang="en-US" sz="1200">
                <a:solidFill>
                  <a:srgbClr val="000000"/>
                </a:solidFill>
                <a:latin typeface="Barlow 3"/>
              </a:rPr>
              <a:t>Detail the software, platforms or any additional technologies that will be utilized considering the channels that are detailed in the previous section. </a:t>
            </a:r>
          </a:p>
        </p:txBody>
      </p:sp>
      <p:sp>
        <p:nvSpPr>
          <p:cNvPr id="4" name="TextBox 4"/>
          <p:cNvSpPr txBox="1"/>
          <p:nvPr/>
        </p:nvSpPr>
        <p:spPr>
          <a:xfrm>
            <a:off x="567000" y="2306297"/>
            <a:ext cx="6426000" cy="316230"/>
          </a:xfrm>
          <a:prstGeom prst="rect">
            <a:avLst/>
          </a:prstGeom>
        </p:spPr>
        <p:txBody>
          <a:bodyPr lIns="0" tIns="0" rIns="0" bIns="0" rtlCol="0" anchor="t">
            <a:spAutoFit/>
          </a:bodyPr>
          <a:lstStyle/>
          <a:p>
            <a:pPr>
              <a:lnSpc>
                <a:spcPts val="2520"/>
              </a:lnSpc>
            </a:pPr>
            <a:r>
              <a:rPr lang="en-US" sz="1800">
                <a:solidFill>
                  <a:srgbClr val="000000"/>
                </a:solidFill>
                <a:latin typeface="Barlow 4"/>
              </a:rPr>
              <a:t>Example</a:t>
            </a:r>
          </a:p>
        </p:txBody>
      </p:sp>
      <p:sp>
        <p:nvSpPr>
          <p:cNvPr id="5" name="TextBox 5"/>
          <p:cNvSpPr txBox="1"/>
          <p:nvPr/>
        </p:nvSpPr>
        <p:spPr>
          <a:xfrm>
            <a:off x="567000" y="2774927"/>
            <a:ext cx="6426000" cy="2084070"/>
          </a:xfrm>
          <a:prstGeom prst="rect">
            <a:avLst/>
          </a:prstGeom>
        </p:spPr>
        <p:txBody>
          <a:bodyPr lIns="0" tIns="0" rIns="0" bIns="0" rtlCol="0" anchor="t">
            <a:spAutoFit/>
          </a:bodyPr>
          <a:lstStyle/>
          <a:p>
            <a:pPr>
              <a:lnSpc>
                <a:spcPts val="1679"/>
              </a:lnSpc>
            </a:pPr>
            <a:r>
              <a:rPr lang="en-US" sz="1200">
                <a:solidFill>
                  <a:srgbClr val="000000"/>
                </a:solidFill>
                <a:latin typeface="Barlow 3"/>
              </a:rPr>
              <a:t>1. Name of Social Media Management Software</a:t>
            </a:r>
          </a:p>
          <a:p>
            <a:pPr>
              <a:lnSpc>
                <a:spcPts val="1679"/>
              </a:lnSpc>
            </a:pPr>
            <a:r>
              <a:rPr lang="en-US" sz="1200">
                <a:solidFill>
                  <a:srgbClr val="000000"/>
                </a:solidFill>
                <a:latin typeface="Barlow 3"/>
              </a:rPr>
              <a:t> [Name the social media management software you will use and briefly explain how it will be used.]</a:t>
            </a:r>
          </a:p>
          <a:p>
            <a:pPr>
              <a:lnSpc>
                <a:spcPts val="1679"/>
              </a:lnSpc>
            </a:pPr>
            <a:endParaRPr lang="en-US" sz="1200">
              <a:solidFill>
                <a:srgbClr val="000000"/>
              </a:solidFill>
              <a:latin typeface="Barlow 3"/>
            </a:endParaRPr>
          </a:p>
          <a:p>
            <a:pPr>
              <a:lnSpc>
                <a:spcPts val="1679"/>
              </a:lnSpc>
            </a:pPr>
            <a:r>
              <a:rPr lang="en-US" sz="1200">
                <a:solidFill>
                  <a:srgbClr val="000000"/>
                </a:solidFill>
                <a:latin typeface="Barlow 3"/>
              </a:rPr>
              <a:t>2. Email Marketing Software</a:t>
            </a:r>
          </a:p>
          <a:p>
            <a:pPr>
              <a:lnSpc>
                <a:spcPts val="1679"/>
              </a:lnSpc>
            </a:pPr>
            <a:r>
              <a:rPr lang="en-US" sz="1200">
                <a:solidFill>
                  <a:srgbClr val="000000"/>
                </a:solidFill>
                <a:latin typeface="Barlow 3"/>
              </a:rPr>
              <a:t>[Name the email marketing software you will use and briefly explain how it will be used.]</a:t>
            </a:r>
          </a:p>
          <a:p>
            <a:pPr>
              <a:lnSpc>
                <a:spcPts val="1679"/>
              </a:lnSpc>
            </a:pPr>
            <a:endParaRPr lang="en-US" sz="1200">
              <a:solidFill>
                <a:srgbClr val="000000"/>
              </a:solidFill>
              <a:latin typeface="Barlow 3"/>
            </a:endParaRPr>
          </a:p>
          <a:p>
            <a:pPr>
              <a:lnSpc>
                <a:spcPts val="1679"/>
              </a:lnSpc>
            </a:pPr>
            <a:r>
              <a:rPr lang="en-US" sz="1200">
                <a:solidFill>
                  <a:srgbClr val="000000"/>
                </a:solidFill>
                <a:latin typeface="Barlow 3"/>
              </a:rPr>
              <a:t>3. Blogging Software</a:t>
            </a:r>
          </a:p>
          <a:p>
            <a:pPr>
              <a:lnSpc>
                <a:spcPts val="1679"/>
              </a:lnSpc>
            </a:pPr>
            <a:r>
              <a:rPr lang="en-US" sz="1200">
                <a:solidFill>
                  <a:srgbClr val="000000"/>
                </a:solidFill>
                <a:latin typeface="Barlow 3"/>
              </a:rPr>
              <a:t>[Name the blogging software you will use and briefly explain how it will be used.]</a:t>
            </a:r>
          </a:p>
          <a:p>
            <a:pPr>
              <a:lnSpc>
                <a:spcPts val="1680"/>
              </a:lnSpc>
            </a:pPr>
            <a:endParaRPr lang="en-US" sz="1200">
              <a:solidFill>
                <a:srgbClr val="000000"/>
              </a:solidFill>
              <a:latin typeface="Barlow 3"/>
            </a:endParaRPr>
          </a:p>
        </p:txBody>
      </p:sp>
      <p:graphicFrame>
        <p:nvGraphicFramePr>
          <p:cNvPr id="6" name="Table 6"/>
          <p:cNvGraphicFramePr>
            <a:graphicFrameLocks noGrp="1"/>
          </p:cNvGraphicFramePr>
          <p:nvPr/>
        </p:nvGraphicFramePr>
        <p:xfrm>
          <a:off x="567000" y="534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a:solidFill>
                            <a:srgbClr val="FFFFFF"/>
                          </a:solidFill>
                          <a:latin typeface="Barlow 1 Ultra-Bold"/>
                        </a:rPr>
                        <a:t>BUDGET</a:t>
                      </a:r>
                      <a:endParaRPr lang="en-US" sz="110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567000" y="6362081"/>
            <a:ext cx="6426000" cy="617220"/>
          </a:xfrm>
          <a:prstGeom prst="rect">
            <a:avLst/>
          </a:prstGeom>
        </p:spPr>
        <p:txBody>
          <a:bodyPr lIns="0" tIns="0" rIns="0" bIns="0" rtlCol="0" anchor="t">
            <a:spAutoFit/>
          </a:bodyPr>
          <a:lstStyle/>
          <a:p>
            <a:pPr>
              <a:lnSpc>
                <a:spcPts val="1680"/>
              </a:lnSpc>
            </a:pPr>
            <a:r>
              <a:rPr lang="en-US" sz="1200">
                <a:solidFill>
                  <a:srgbClr val="000000"/>
                </a:solidFill>
                <a:latin typeface="Barlow 3"/>
              </a:rPr>
              <a:t>Detail the budget considerations for the marketing plan. How much will it cost in order to reach your goals.?</a:t>
            </a:r>
          </a:p>
          <a:p>
            <a:pPr>
              <a:lnSpc>
                <a:spcPts val="1680"/>
              </a:lnSpc>
            </a:pPr>
            <a:endParaRPr lang="en-US" sz="1200">
              <a:solidFill>
                <a:srgbClr val="000000"/>
              </a:solidFill>
              <a:latin typeface="Barlow 3"/>
            </a:endParaRPr>
          </a:p>
        </p:txBody>
      </p:sp>
      <p:graphicFrame>
        <p:nvGraphicFramePr>
          <p:cNvPr id="8" name="Table 8"/>
          <p:cNvGraphicFramePr>
            <a:graphicFrameLocks noGrp="1"/>
          </p:cNvGraphicFramePr>
          <p:nvPr/>
        </p:nvGraphicFramePr>
        <p:xfrm>
          <a:off x="567000" y="6979300"/>
          <a:ext cx="6570579" cy="3176606"/>
        </p:xfrm>
        <a:graphic>
          <a:graphicData uri="http://schemas.openxmlformats.org/drawingml/2006/table">
            <a:tbl>
              <a:tblPr/>
              <a:tblGrid>
                <a:gridCol w="3703393">
                  <a:extLst>
                    <a:ext uri="{9D8B030D-6E8A-4147-A177-3AD203B41FA5}">
                      <a16:colId xmlns:a16="http://schemas.microsoft.com/office/drawing/2014/main" val="20000"/>
                    </a:ext>
                  </a:extLst>
                </a:gridCol>
                <a:gridCol w="2867186">
                  <a:extLst>
                    <a:ext uri="{9D8B030D-6E8A-4147-A177-3AD203B41FA5}">
                      <a16:colId xmlns:a16="http://schemas.microsoft.com/office/drawing/2014/main" val="20001"/>
                    </a:ext>
                  </a:extLst>
                </a:gridCol>
              </a:tblGrid>
              <a:tr h="478447">
                <a:tc>
                  <a:txBody>
                    <a:bodyPr/>
                    <a:lstStyle/>
                    <a:p>
                      <a:pPr algn="ctr">
                        <a:lnSpc>
                          <a:spcPts val="1679"/>
                        </a:lnSpc>
                        <a:defRPr/>
                      </a:pPr>
                      <a:r>
                        <a:rPr lang="en-US" sz="1200">
                          <a:solidFill>
                            <a:srgbClr val="FFFFFF"/>
                          </a:solidFill>
                          <a:latin typeface="Barlow 4"/>
                        </a:rPr>
                        <a:t>Expense</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0" cap="flat" cmpd="sng" algn="ctr">
                      <a:solidFill>
                        <a:srgbClr val="5B2C7D"/>
                      </a:solidFill>
                      <a:prstDash val="solid"/>
                      <a:round/>
                      <a:headEnd type="none" w="med" len="med"/>
                      <a:tailEnd type="none" w="med" len="med"/>
                    </a:lnB>
                    <a:solidFill>
                      <a:srgbClr val="5B2C7D"/>
                    </a:solidFill>
                  </a:tcPr>
                </a:tc>
                <a:tc>
                  <a:txBody>
                    <a:bodyPr/>
                    <a:lstStyle/>
                    <a:p>
                      <a:pPr algn="ctr">
                        <a:lnSpc>
                          <a:spcPts val="1679"/>
                        </a:lnSpc>
                        <a:defRPr/>
                      </a:pPr>
                      <a:r>
                        <a:rPr lang="en-US" sz="1200">
                          <a:solidFill>
                            <a:srgbClr val="FFFFFF"/>
                          </a:solidFill>
                          <a:latin typeface="Barlow 4"/>
                        </a:rPr>
                        <a:t>Cost</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0" cap="flat" cmpd="sng" algn="ctr">
                      <a:solidFill>
                        <a:srgbClr val="5B2C7D"/>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r h="644341">
                <a:tc>
                  <a:txBody>
                    <a:bodyPr/>
                    <a:lstStyle/>
                    <a:p>
                      <a:pPr algn="l">
                        <a:lnSpc>
                          <a:spcPts val="1679"/>
                        </a:lnSpc>
                        <a:defRPr/>
                      </a:pPr>
                      <a:r>
                        <a:rPr lang="en-US" sz="1200">
                          <a:solidFill>
                            <a:srgbClr val="000000"/>
                          </a:solidFill>
                          <a:latin typeface="Barlow 4"/>
                        </a:rPr>
                        <a:t>Social Media Management Software</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Barlow 4"/>
                        </a:rPr>
                        <a:t>R00,000</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1"/>
                  </a:ext>
                </a:extLst>
              </a:tr>
              <a:tr h="648481">
                <a:tc>
                  <a:txBody>
                    <a:bodyPr/>
                    <a:lstStyle/>
                    <a:p>
                      <a:pPr algn="l">
                        <a:lnSpc>
                          <a:spcPts val="1679"/>
                        </a:lnSpc>
                        <a:defRPr/>
                      </a:pPr>
                      <a:r>
                        <a:rPr lang="en-US" sz="1200">
                          <a:solidFill>
                            <a:srgbClr val="000000"/>
                          </a:solidFill>
                          <a:latin typeface="Barlow 4"/>
                        </a:rPr>
                        <a:t>Paid Social </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a:solidFill>
                            <a:srgbClr val="000000"/>
                          </a:solidFill>
                          <a:latin typeface="Barlow 4"/>
                        </a:rPr>
                        <a:t>R0,000</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752716">
                <a:tc>
                  <a:txBody>
                    <a:bodyPr/>
                    <a:lstStyle/>
                    <a:p>
                      <a:pPr algn="l">
                        <a:lnSpc>
                          <a:spcPts val="1679"/>
                        </a:lnSpc>
                        <a:defRPr/>
                      </a:pPr>
                      <a:r>
                        <a:rPr lang="en-US" sz="1200">
                          <a:solidFill>
                            <a:srgbClr val="000000"/>
                          </a:solidFill>
                          <a:latin typeface="Barlow 4"/>
                        </a:rPr>
                        <a:t>Blogging Software</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Barlow 4"/>
                        </a:rPr>
                        <a:t>R0,000</a:t>
                      </a:r>
                      <a:endParaRPr lang="en-US" sz="110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3"/>
                  </a:ext>
                </a:extLst>
              </a:tr>
              <a:tr h="652621">
                <a:tc>
                  <a:txBody>
                    <a:bodyPr/>
                    <a:lstStyle/>
                    <a:p>
                      <a:pPr algn="l">
                        <a:lnSpc>
                          <a:spcPts val="1679"/>
                        </a:lnSpc>
                        <a:defRPr/>
                      </a:pPr>
                      <a:r>
                        <a:rPr lang="en-US" sz="1200">
                          <a:solidFill>
                            <a:srgbClr val="000000"/>
                          </a:solidFill>
                          <a:latin typeface="Barlow 4"/>
                        </a:rPr>
                        <a:t>Total</a:t>
                      </a:r>
                      <a:endParaRPr lang="en-US" sz="1100"/>
                    </a:p>
                  </a:txBody>
                  <a:tcPr marL="114300" marR="114300" marT="114300" marB="114300">
                    <a:lnL w="1905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a:solidFill>
                            <a:srgbClr val="000000"/>
                          </a:solidFill>
                          <a:latin typeface="Barlow 4"/>
                        </a:rPr>
                        <a:t>R00,000</a:t>
                      </a:r>
                      <a:endParaRPr lang="en-US" sz="1100"/>
                    </a:p>
                  </a:txBody>
                  <a:tcPr marL="114300" marR="114300" marT="114300" marB="114300">
                    <a:lnL w="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975481634"/>
              </p:ext>
            </p:extLst>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IMPLEMENTATION PLAN</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62891"/>
            <a:ext cx="6426000" cy="617220"/>
          </a:xfrm>
          <a:prstGeom prst="rect">
            <a:avLst/>
          </a:prstGeom>
        </p:spPr>
        <p:txBody>
          <a:bodyPr lIns="0" tIns="0" rIns="0" bIns="0" rtlCol="0" anchor="t">
            <a:spAutoFit/>
          </a:bodyPr>
          <a:lstStyle/>
          <a:p>
            <a:pPr>
              <a:lnSpc>
                <a:spcPts val="1679"/>
              </a:lnSpc>
            </a:pPr>
            <a:r>
              <a:rPr lang="en-US" sz="1200">
                <a:solidFill>
                  <a:srgbClr val="000000"/>
                </a:solidFill>
                <a:latin typeface="Barlow 3"/>
              </a:rPr>
              <a:t>In the Implementation Plan section, it is crucial to establish a structured approach for executing your marketing plan effectively. Here's a detailed breakdown of key elements within this section.</a:t>
            </a:r>
          </a:p>
          <a:p>
            <a:pPr>
              <a:lnSpc>
                <a:spcPts val="1679"/>
              </a:lnSpc>
            </a:pPr>
            <a:endParaRPr lang="en-US" sz="1200">
              <a:solidFill>
                <a:srgbClr val="000000"/>
              </a:solidFill>
              <a:latin typeface="Barlow 3"/>
            </a:endParaRPr>
          </a:p>
        </p:txBody>
      </p:sp>
      <p:graphicFrame>
        <p:nvGraphicFramePr>
          <p:cNvPr id="4" name="Table 4"/>
          <p:cNvGraphicFramePr>
            <a:graphicFrameLocks noGrp="1"/>
          </p:cNvGraphicFramePr>
          <p:nvPr/>
        </p:nvGraphicFramePr>
        <p:xfrm>
          <a:off x="567000" y="2542371"/>
          <a:ext cx="6426000" cy="3152775"/>
        </p:xfrm>
        <a:graphic>
          <a:graphicData uri="http://schemas.openxmlformats.org/drawingml/2006/table">
            <a:tbl>
              <a:tblPr/>
              <a:tblGrid>
                <a:gridCol w="2302148">
                  <a:extLst>
                    <a:ext uri="{9D8B030D-6E8A-4147-A177-3AD203B41FA5}">
                      <a16:colId xmlns:a16="http://schemas.microsoft.com/office/drawing/2014/main" val="20000"/>
                    </a:ext>
                  </a:extLst>
                </a:gridCol>
                <a:gridCol w="4123852">
                  <a:extLst>
                    <a:ext uri="{9D8B030D-6E8A-4147-A177-3AD203B41FA5}">
                      <a16:colId xmlns:a16="http://schemas.microsoft.com/office/drawing/2014/main" val="20001"/>
                    </a:ext>
                  </a:extLst>
                </a:gridCol>
              </a:tblGrid>
              <a:tr h="699552">
                <a:tc>
                  <a:txBody>
                    <a:bodyPr/>
                    <a:lstStyle/>
                    <a:p>
                      <a:pPr algn="l">
                        <a:lnSpc>
                          <a:spcPts val="1679"/>
                        </a:lnSpc>
                        <a:defRPr/>
                      </a:pPr>
                      <a:r>
                        <a:rPr lang="en-US" sz="1200">
                          <a:solidFill>
                            <a:srgbClr val="000000"/>
                          </a:solidFill>
                          <a:latin typeface="Barlow 3"/>
                        </a:rPr>
                        <a:t>Timeline</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just">
                        <a:lnSpc>
                          <a:spcPts val="1679"/>
                        </a:lnSpc>
                        <a:defRPr/>
                      </a:pPr>
                      <a:r>
                        <a:rPr lang="en-US" sz="1200">
                          <a:solidFill>
                            <a:srgbClr val="000000"/>
                          </a:solidFill>
                          <a:latin typeface="Barlow 3"/>
                        </a:rPr>
                        <a:t>Develop a timeline that outlines milestones and deadlines for each marketing initiative. </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r h="1121200">
                <a:tc>
                  <a:txBody>
                    <a:bodyPr/>
                    <a:lstStyle/>
                    <a:p>
                      <a:pPr algn="l">
                        <a:lnSpc>
                          <a:spcPts val="1679"/>
                        </a:lnSpc>
                        <a:defRPr/>
                      </a:pPr>
                      <a:r>
                        <a:rPr lang="en-US" sz="1200">
                          <a:solidFill>
                            <a:srgbClr val="000000"/>
                          </a:solidFill>
                          <a:latin typeface="Barlow 3"/>
                        </a:rPr>
                        <a:t>Responsibilities </a:t>
                      </a:r>
                      <a:endParaRPr lang="en-US" sz="1100"/>
                    </a:p>
                    <a:p>
                      <a:pPr>
                        <a:lnSpc>
                          <a:spcPts val="1679"/>
                        </a:lnSpc>
                      </a:pP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Clearly define roles and responsibilities for team members or departments involved in executing the marketing plan. Assigning specific tasks promotes clarity and accountability throughout the implementation process.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r h="1332023">
                <a:tc>
                  <a:txBody>
                    <a:bodyPr/>
                    <a:lstStyle/>
                    <a:p>
                      <a:pPr algn="l">
                        <a:lnSpc>
                          <a:spcPts val="1679"/>
                        </a:lnSpc>
                        <a:defRPr/>
                      </a:pPr>
                      <a:r>
                        <a:rPr lang="en-US" sz="1200">
                          <a:solidFill>
                            <a:srgbClr val="000000"/>
                          </a:solidFill>
                          <a:latin typeface="Barlow 3"/>
                        </a:rPr>
                        <a:t>Resources Allocation</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Identify and allocate the necessary resources, including human capital, financial resources, and technological tools, needed for successful implementation. Proper resource allocation ensures that teams have the support they need to execute tasks efficiently.</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5"/>
          <p:cNvGraphicFramePr>
            <a:graphicFrameLocks noGrp="1"/>
          </p:cNvGraphicFramePr>
          <p:nvPr>
            <p:extLst>
              <p:ext uri="{D42A27DB-BD31-4B8C-83A1-F6EECF244321}">
                <p14:modId xmlns:p14="http://schemas.microsoft.com/office/powerpoint/2010/main" val="3582704316"/>
              </p:ext>
            </p:extLst>
          </p:nvPr>
        </p:nvGraphicFramePr>
        <p:xfrm>
          <a:off x="567000" y="5951574"/>
          <a:ext cx="6426000" cy="781050"/>
        </p:xfrm>
        <a:graphic>
          <a:graphicData uri="http://schemas.openxmlformats.org/drawingml/2006/table">
            <a:tbl>
              <a:tblPr/>
              <a:tblGrid>
                <a:gridCol w="6426000">
                  <a:extLst>
                    <a:ext uri="{9D8B030D-6E8A-4147-A177-3AD203B41FA5}">
                      <a16:colId xmlns:a16="http://schemas.microsoft.com/office/drawing/2014/main" val="20000"/>
                    </a:ext>
                  </a:extLst>
                </a:gridCol>
              </a:tblGrid>
              <a:tr h="781050">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MONITORING AND EVALUATION</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6" name="TextBox 6"/>
          <p:cNvSpPr txBox="1"/>
          <p:nvPr/>
        </p:nvSpPr>
        <p:spPr>
          <a:xfrm>
            <a:off x="567000" y="6970002"/>
            <a:ext cx="6426000" cy="2502773"/>
          </a:xfrm>
          <a:prstGeom prst="rect">
            <a:avLst/>
          </a:prstGeom>
        </p:spPr>
        <p:txBody>
          <a:bodyPr lIns="0" tIns="0" rIns="0" bIns="0" rtlCol="0" anchor="t">
            <a:spAutoFit/>
          </a:bodyPr>
          <a:lstStyle/>
          <a:p>
            <a:pPr>
              <a:lnSpc>
                <a:spcPts val="1679"/>
              </a:lnSpc>
            </a:pPr>
            <a:r>
              <a:rPr lang="en-US" sz="1200">
                <a:solidFill>
                  <a:srgbClr val="000000"/>
                </a:solidFill>
                <a:latin typeface="Barlow 3"/>
              </a:rPr>
              <a:t>Conduct regular performance evaluations to measure the success of your marketing activities against predefined goals and KPIs. Gather feedback from customers, stakeholders, and internal teams to identify areas for improvement. Use data-driven insights to make adjustments and optimizations to your marketing plan, ensuring they remain aligned with market changes and performance trends.</a:t>
            </a:r>
          </a:p>
          <a:p>
            <a:pPr>
              <a:lnSpc>
                <a:spcPts val="1679"/>
              </a:lnSpc>
            </a:pPr>
            <a:endParaRPr lang="en-US" sz="1200">
              <a:solidFill>
                <a:srgbClr val="000000"/>
              </a:solidFill>
              <a:latin typeface="Barlow 3"/>
            </a:endParaRPr>
          </a:p>
          <a:p>
            <a:pPr>
              <a:lnSpc>
                <a:spcPts val="1679"/>
              </a:lnSpc>
            </a:pPr>
            <a:r>
              <a:rPr lang="en-US" sz="1200">
                <a:solidFill>
                  <a:srgbClr val="000000"/>
                </a:solidFill>
                <a:latin typeface="Barlow 3"/>
              </a:rPr>
              <a:t>Schedule opportunities to decide what parts/ actions within the strategy are working, what needs to be altered and what is not working for your business, keeping in mind that the effects of marketing can only be measured over time. Not every tactic will provide immediate results. Therefore, when deciding and planning the implementation, provide sufficient time (E.g. 3 months) towards the execution of any action before evaluation and decision making is done.</a:t>
            </a:r>
          </a:p>
          <a:p>
            <a:pPr>
              <a:lnSpc>
                <a:spcPts val="1679"/>
              </a:lnSpc>
            </a:pPr>
            <a:endParaRPr lang="en-US" sz="1200">
              <a:solidFill>
                <a:srgbClr val="000000"/>
              </a:solidFill>
              <a:latin typeface="Barlow 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314" y="3630595"/>
            <a:ext cx="6453373" cy="3035935"/>
          </a:xfrm>
          <a:prstGeom prst="rect">
            <a:avLst/>
          </a:prstGeom>
        </p:spPr>
        <p:txBody>
          <a:bodyPr lIns="0" tIns="0" rIns="0" bIns="0" rtlCol="0" anchor="t">
            <a:spAutoFit/>
          </a:bodyPr>
          <a:lstStyle/>
          <a:p>
            <a:pPr algn="just">
              <a:lnSpc>
                <a:spcPts val="2239"/>
              </a:lnSpc>
            </a:pPr>
            <a:r>
              <a:rPr lang="en-US" sz="1599">
                <a:solidFill>
                  <a:srgbClr val="000000"/>
                </a:solidFill>
                <a:latin typeface="Barlow 3"/>
              </a:rPr>
              <a:t>This template can be used as a guide for drafting your company’s marketing plan. </a:t>
            </a:r>
          </a:p>
          <a:p>
            <a:pPr algn="just">
              <a:lnSpc>
                <a:spcPts val="2239"/>
              </a:lnSpc>
            </a:pPr>
            <a:endParaRPr lang="en-US" sz="1599">
              <a:solidFill>
                <a:srgbClr val="000000"/>
              </a:solidFill>
              <a:latin typeface="Barlow 3"/>
            </a:endParaRPr>
          </a:p>
          <a:p>
            <a:pPr algn="just">
              <a:lnSpc>
                <a:spcPts val="2239"/>
              </a:lnSpc>
            </a:pPr>
            <a:r>
              <a:rPr lang="en-US" sz="1599">
                <a:solidFill>
                  <a:srgbClr val="000000"/>
                </a:solidFill>
                <a:latin typeface="Barlow 3"/>
              </a:rPr>
              <a:t>Once you’re ready to begin, delete pages 1–2 and start filling out your business’ information below. There will be instructions and sample text, as well as prompts in [brackets] for you to complete as guided.</a:t>
            </a:r>
          </a:p>
          <a:p>
            <a:pPr algn="just">
              <a:lnSpc>
                <a:spcPts val="2239"/>
              </a:lnSpc>
            </a:pPr>
            <a:endParaRPr lang="en-US" sz="1599">
              <a:solidFill>
                <a:srgbClr val="000000"/>
              </a:solidFill>
              <a:latin typeface="Barlow 3"/>
            </a:endParaRPr>
          </a:p>
          <a:p>
            <a:pPr algn="just">
              <a:lnSpc>
                <a:spcPts val="2239"/>
              </a:lnSpc>
            </a:pPr>
            <a:r>
              <a:rPr lang="en-US" sz="1599">
                <a:solidFill>
                  <a:srgbClr val="000000"/>
                </a:solidFill>
                <a:latin typeface="Barlow 3"/>
              </a:rPr>
              <a:t>Remember, to add/edit/delete any copy or sections as you see fit. You may add your company’s logo and change elements on the template to suit your company’s brand.</a:t>
            </a:r>
          </a:p>
          <a:p>
            <a:pPr algn="just">
              <a:lnSpc>
                <a:spcPts val="2239"/>
              </a:lnSpc>
            </a:pPr>
            <a:endParaRPr lang="en-US" sz="1599">
              <a:solidFill>
                <a:srgbClr val="000000"/>
              </a:solidFill>
              <a:latin typeface="Barlow 3"/>
            </a:endParaRPr>
          </a:p>
        </p:txBody>
      </p:sp>
      <p:pic>
        <p:nvPicPr>
          <p:cNvPr id="6" name="Picture 5">
            <a:extLst>
              <a:ext uri="{FF2B5EF4-FFF2-40B4-BE49-F238E27FC236}">
                <a16:creationId xmlns:a16="http://schemas.microsoft.com/office/drawing/2014/main" id="{C5BC960B-C5D6-49FA-9470-EF25DCB916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000" y="2507569"/>
            <a:ext cx="6453373" cy="3979164"/>
          </a:xfrm>
          <a:prstGeom prst="rect">
            <a:avLst/>
          </a:prstGeom>
        </p:spPr>
        <p:txBody>
          <a:bodyPr lIns="0" tIns="0" rIns="0" bIns="0" rtlCol="0" anchor="t">
            <a:spAutoFit/>
          </a:bodyPr>
          <a:lstStyle/>
          <a:p>
            <a:pPr marL="345439" lvl="1" indent="-172720" algn="just">
              <a:lnSpc>
                <a:spcPts val="2687"/>
              </a:lnSpc>
              <a:buAutoNum type="arabicPeriod"/>
            </a:pPr>
            <a:r>
              <a:rPr lang="en-US" sz="1599" spc="15">
                <a:solidFill>
                  <a:srgbClr val="000000"/>
                </a:solidFill>
                <a:latin typeface="Barlow 3"/>
              </a:rPr>
              <a:t> Business Objectives</a:t>
            </a:r>
          </a:p>
          <a:p>
            <a:pPr marL="345439" lvl="1" indent="-172720" algn="just">
              <a:lnSpc>
                <a:spcPts val="2687"/>
              </a:lnSpc>
              <a:buAutoNum type="arabicPeriod"/>
            </a:pPr>
            <a:r>
              <a:rPr lang="en-US" sz="1599" spc="15">
                <a:solidFill>
                  <a:srgbClr val="000000"/>
                </a:solidFill>
                <a:latin typeface="Barlow 3"/>
              </a:rPr>
              <a:t> Executive Summary</a:t>
            </a:r>
          </a:p>
          <a:p>
            <a:pPr marL="345439" lvl="1" indent="-172720" algn="just">
              <a:lnSpc>
                <a:spcPts val="2687"/>
              </a:lnSpc>
              <a:buAutoNum type="arabicPeriod"/>
            </a:pPr>
            <a:r>
              <a:rPr lang="en-US" sz="1599" spc="15">
                <a:solidFill>
                  <a:srgbClr val="000000"/>
                </a:solidFill>
                <a:latin typeface="Barlow 3"/>
              </a:rPr>
              <a:t> SWOT Analysis</a:t>
            </a:r>
          </a:p>
          <a:p>
            <a:pPr marL="345439" lvl="1" indent="-172720" algn="just">
              <a:lnSpc>
                <a:spcPts val="2687"/>
              </a:lnSpc>
              <a:buAutoNum type="arabicPeriod"/>
            </a:pPr>
            <a:r>
              <a:rPr lang="en-US" sz="1599" spc="15">
                <a:solidFill>
                  <a:srgbClr val="000000"/>
                </a:solidFill>
                <a:latin typeface="Barlow 3"/>
              </a:rPr>
              <a:t> Target Audience</a:t>
            </a:r>
          </a:p>
          <a:p>
            <a:pPr marL="345439" lvl="1" indent="-172720" algn="just">
              <a:lnSpc>
                <a:spcPts val="2687"/>
              </a:lnSpc>
              <a:buAutoNum type="arabicPeriod"/>
            </a:pPr>
            <a:r>
              <a:rPr lang="en-US" sz="1599" spc="15">
                <a:solidFill>
                  <a:srgbClr val="000000"/>
                </a:solidFill>
                <a:latin typeface="Barlow 3"/>
              </a:rPr>
              <a:t> Goals</a:t>
            </a:r>
          </a:p>
          <a:p>
            <a:pPr marL="345439" lvl="1" indent="-172720" algn="just">
              <a:lnSpc>
                <a:spcPts val="2687"/>
              </a:lnSpc>
              <a:buAutoNum type="arabicPeriod"/>
            </a:pPr>
            <a:r>
              <a:rPr lang="en-US" sz="1599" spc="15">
                <a:solidFill>
                  <a:srgbClr val="000000"/>
                </a:solidFill>
                <a:latin typeface="Barlow 3"/>
              </a:rPr>
              <a:t> Marketing Strategy</a:t>
            </a:r>
          </a:p>
          <a:p>
            <a:pPr marL="345439" lvl="1" indent="-172720" algn="just">
              <a:lnSpc>
                <a:spcPts val="2687"/>
              </a:lnSpc>
              <a:buAutoNum type="arabicPeriod"/>
            </a:pPr>
            <a:r>
              <a:rPr lang="en-US" sz="1599" spc="15">
                <a:solidFill>
                  <a:srgbClr val="000000"/>
                </a:solidFill>
                <a:latin typeface="Barlow 3"/>
              </a:rPr>
              <a:t> Channels</a:t>
            </a:r>
          </a:p>
          <a:p>
            <a:pPr marL="345439" lvl="1" indent="-172720" algn="just">
              <a:lnSpc>
                <a:spcPts val="2687"/>
              </a:lnSpc>
              <a:buAutoNum type="arabicPeriod"/>
            </a:pPr>
            <a:r>
              <a:rPr lang="en-US" sz="1599" spc="15">
                <a:solidFill>
                  <a:srgbClr val="000000"/>
                </a:solidFill>
                <a:latin typeface="Barlow 3"/>
              </a:rPr>
              <a:t> Marketing Technologies</a:t>
            </a:r>
          </a:p>
          <a:p>
            <a:pPr marL="345439" lvl="1" indent="-172720" algn="just">
              <a:lnSpc>
                <a:spcPts val="2687"/>
              </a:lnSpc>
              <a:buAutoNum type="arabicPeriod"/>
            </a:pPr>
            <a:r>
              <a:rPr lang="en-US" sz="1599" spc="15">
                <a:solidFill>
                  <a:srgbClr val="000000"/>
                </a:solidFill>
                <a:latin typeface="Barlow 3"/>
              </a:rPr>
              <a:t> Budget </a:t>
            </a:r>
          </a:p>
          <a:p>
            <a:pPr marL="345439" lvl="1" indent="-172720" algn="just">
              <a:lnSpc>
                <a:spcPts val="2687"/>
              </a:lnSpc>
              <a:buAutoNum type="arabicPeriod"/>
            </a:pPr>
            <a:r>
              <a:rPr lang="en-US" sz="1599" spc="15">
                <a:solidFill>
                  <a:srgbClr val="000000"/>
                </a:solidFill>
                <a:latin typeface="Barlow 3"/>
              </a:rPr>
              <a:t> Implementation Plan</a:t>
            </a:r>
          </a:p>
          <a:p>
            <a:pPr marL="345439" lvl="1" indent="-172720" algn="just">
              <a:lnSpc>
                <a:spcPts val="2687"/>
              </a:lnSpc>
              <a:buAutoNum type="arabicPeriod"/>
            </a:pPr>
            <a:r>
              <a:rPr lang="en-US" sz="1599" spc="15">
                <a:solidFill>
                  <a:srgbClr val="000000"/>
                </a:solidFill>
                <a:latin typeface="Barlow 3"/>
              </a:rPr>
              <a:t> Monitoring and Evaluation</a:t>
            </a:r>
          </a:p>
          <a:p>
            <a:pPr algn="just">
              <a:lnSpc>
                <a:spcPts val="2687"/>
              </a:lnSpc>
            </a:pPr>
            <a:endParaRPr lang="en-US" sz="1599" spc="15">
              <a:solidFill>
                <a:srgbClr val="000000"/>
              </a:solidFill>
              <a:latin typeface="Barlow 3"/>
            </a:endParaRPr>
          </a:p>
        </p:txBody>
      </p:sp>
      <p:sp>
        <p:nvSpPr>
          <p:cNvPr id="3" name="TextBox 3"/>
          <p:cNvSpPr txBox="1"/>
          <p:nvPr/>
        </p:nvSpPr>
        <p:spPr>
          <a:xfrm>
            <a:off x="756000" y="1360543"/>
            <a:ext cx="6426000" cy="537845"/>
          </a:xfrm>
          <a:prstGeom prst="rect">
            <a:avLst/>
          </a:prstGeom>
        </p:spPr>
        <p:txBody>
          <a:bodyPr lIns="0" tIns="0" rIns="0" bIns="0" rtlCol="0" anchor="t">
            <a:spAutoFit/>
          </a:bodyPr>
          <a:lstStyle/>
          <a:p>
            <a:pPr>
              <a:lnSpc>
                <a:spcPts val="4480"/>
              </a:lnSpc>
            </a:pPr>
            <a:r>
              <a:rPr lang="en-US" sz="3200">
                <a:solidFill>
                  <a:srgbClr val="000000"/>
                </a:solidFill>
                <a:latin typeface="Barlow 2"/>
              </a:rPr>
              <a:t>Contents</a:t>
            </a:r>
          </a:p>
        </p:txBody>
      </p:sp>
      <p:pic>
        <p:nvPicPr>
          <p:cNvPr id="7" name="Picture 6">
            <a:extLst>
              <a:ext uri="{FF2B5EF4-FFF2-40B4-BE49-F238E27FC236}">
                <a16:creationId xmlns:a16="http://schemas.microsoft.com/office/drawing/2014/main" id="{643FA015-24BF-44A8-B716-464D1C2D70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1930417"/>
          <a:ext cx="6426000" cy="2943225"/>
        </p:xfrm>
        <a:graphic>
          <a:graphicData uri="http://schemas.openxmlformats.org/drawingml/2006/table">
            <a:tbl>
              <a:tblPr/>
              <a:tblGrid>
                <a:gridCol w="3147651">
                  <a:extLst>
                    <a:ext uri="{9D8B030D-6E8A-4147-A177-3AD203B41FA5}">
                      <a16:colId xmlns:a16="http://schemas.microsoft.com/office/drawing/2014/main" val="20000"/>
                    </a:ext>
                  </a:extLst>
                </a:gridCol>
                <a:gridCol w="3278349">
                  <a:extLst>
                    <a:ext uri="{9D8B030D-6E8A-4147-A177-3AD203B41FA5}">
                      <a16:colId xmlns:a16="http://schemas.microsoft.com/office/drawing/2014/main" val="20001"/>
                    </a:ext>
                  </a:extLst>
                </a:gridCol>
              </a:tblGrid>
              <a:tr h="1332600">
                <a:tc>
                  <a:txBody>
                    <a:bodyPr/>
                    <a:lstStyle/>
                    <a:p>
                      <a:pPr algn="l">
                        <a:lnSpc>
                          <a:spcPts val="1679"/>
                        </a:lnSpc>
                        <a:defRPr/>
                      </a:pPr>
                      <a:r>
                        <a:rPr lang="en-US" sz="1200">
                          <a:solidFill>
                            <a:srgbClr val="000000"/>
                          </a:solidFill>
                          <a:latin typeface="Barlow 3"/>
                        </a:rPr>
                        <a:t>Our Objectives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Provide an overview of how your company's marketing team contribute to the expansion of your business. This summary should mirror the strategic approach detailed in the subsequent sections of the marketing plan.</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r h="910770">
                <a:tc>
                  <a:txBody>
                    <a:bodyPr/>
                    <a:lstStyle/>
                    <a:p>
                      <a:pPr algn="l">
                        <a:lnSpc>
                          <a:spcPts val="1679"/>
                        </a:lnSpc>
                        <a:defRPr/>
                      </a:pPr>
                      <a:r>
                        <a:rPr lang="en-US" sz="1200">
                          <a:solidFill>
                            <a:srgbClr val="000000"/>
                          </a:solidFill>
                          <a:latin typeface="Barlow 3"/>
                        </a:rPr>
                        <a:t>Authors of document </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Name of Author #1</a:t>
                      </a:r>
                      <a:endParaRPr lang="en-US" sz="1100"/>
                    </a:p>
                    <a:p>
                      <a:pPr>
                        <a:lnSpc>
                          <a:spcPts val="1679"/>
                        </a:lnSpc>
                      </a:pPr>
                      <a:r>
                        <a:rPr lang="en-US" sz="1200">
                          <a:solidFill>
                            <a:srgbClr val="000000"/>
                          </a:solidFill>
                          <a:latin typeface="Barlow 3"/>
                        </a:rPr>
                        <a:t>Email address</a:t>
                      </a:r>
                    </a:p>
                    <a:p>
                      <a:pPr>
                        <a:lnSpc>
                          <a:spcPts val="1679"/>
                        </a:lnSpc>
                      </a:pPr>
                      <a:endParaRPr lang="en-US" sz="1200">
                        <a:solidFill>
                          <a:srgbClr val="000000"/>
                        </a:solidFill>
                        <a:latin typeface="Barlow 3"/>
                      </a:endParaRP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r h="699855">
                <a:tc>
                  <a:txBody>
                    <a:bodyPr/>
                    <a:lstStyle/>
                    <a:p>
                      <a:pPr algn="l">
                        <a:lnSpc>
                          <a:spcPts val="1679"/>
                        </a:lnSpc>
                        <a:defRPr/>
                      </a:pPr>
                      <a:r>
                        <a:rPr lang="en-US" sz="1200">
                          <a:solidFill>
                            <a:srgbClr val="000000"/>
                          </a:solidFill>
                          <a:latin typeface="Source Sans Pro Bold"/>
                        </a:rPr>
                        <a:t> </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3"/>
                        </a:rPr>
                        <a:t>Name of author #2</a:t>
                      </a:r>
                      <a:endParaRPr lang="en-US" sz="1100"/>
                    </a:p>
                    <a:p>
                      <a:pPr>
                        <a:lnSpc>
                          <a:spcPts val="1680"/>
                        </a:lnSpc>
                      </a:pPr>
                      <a:r>
                        <a:rPr lang="en-US" sz="1200">
                          <a:solidFill>
                            <a:srgbClr val="000000"/>
                          </a:solidFill>
                          <a:latin typeface="Barlow 3"/>
                        </a:rPr>
                        <a:t>Email address</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 name="Table 3"/>
          <p:cNvGraphicFramePr>
            <a:graphicFrameLocks noGrp="1"/>
          </p:cNvGraphicFramePr>
          <p:nvPr>
            <p:extLst>
              <p:ext uri="{D42A27DB-BD31-4B8C-83A1-F6EECF244321}">
                <p14:modId xmlns:p14="http://schemas.microsoft.com/office/powerpoint/2010/main" val="4012712205"/>
              </p:ext>
            </p:extLst>
          </p:nvPr>
        </p:nvGraphicFramePr>
        <p:xfrm>
          <a:off x="567000" y="5346000"/>
          <a:ext cx="6426000" cy="798821"/>
        </p:xfrm>
        <a:graphic>
          <a:graphicData uri="http://schemas.openxmlformats.org/drawingml/2006/table">
            <a:tbl>
              <a:tblPr/>
              <a:tblGrid>
                <a:gridCol w="6426000">
                  <a:extLst>
                    <a:ext uri="{9D8B030D-6E8A-4147-A177-3AD203B41FA5}">
                      <a16:colId xmlns:a16="http://schemas.microsoft.com/office/drawing/2014/main" val="20000"/>
                    </a:ext>
                  </a:extLst>
                </a:gridCol>
              </a:tblGrid>
              <a:tr h="798821">
                <a:tc>
                  <a:txBody>
                    <a:bodyPr/>
                    <a:lstStyle/>
                    <a:p>
                      <a:pPr algn="ctr">
                        <a:lnSpc>
                          <a:spcPts val="4480"/>
                        </a:lnSpc>
                        <a:defRPr/>
                      </a:pPr>
                      <a:r>
                        <a:rPr lang="en-US" sz="3200" dirty="0">
                          <a:solidFill>
                            <a:srgbClr val="FFFFFF"/>
                          </a:solidFill>
                          <a:latin typeface="Barlow 1 Ultra-Bold"/>
                        </a:rPr>
                        <a:t>EXECUTIVE SUMMARY</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graphicFrame>
        <p:nvGraphicFramePr>
          <p:cNvPr id="4" name="Table 4"/>
          <p:cNvGraphicFramePr>
            <a:graphicFrameLocks noGrp="1"/>
          </p:cNvGraphicFramePr>
          <p:nvPr>
            <p:extLst>
              <p:ext uri="{D42A27DB-BD31-4B8C-83A1-F6EECF244321}">
                <p14:modId xmlns:p14="http://schemas.microsoft.com/office/powerpoint/2010/main" val="902087590"/>
              </p:ext>
            </p:extLst>
          </p:nvPr>
        </p:nvGraphicFramePr>
        <p:xfrm>
          <a:off x="567000" y="857746"/>
          <a:ext cx="6426000" cy="798821"/>
        </p:xfrm>
        <a:graphic>
          <a:graphicData uri="http://schemas.openxmlformats.org/drawingml/2006/table">
            <a:tbl>
              <a:tblPr/>
              <a:tblGrid>
                <a:gridCol w="6426000">
                  <a:extLst>
                    <a:ext uri="{9D8B030D-6E8A-4147-A177-3AD203B41FA5}">
                      <a16:colId xmlns:a16="http://schemas.microsoft.com/office/drawing/2014/main" val="20000"/>
                    </a:ext>
                  </a:extLst>
                </a:gridCol>
              </a:tblGrid>
              <a:tr h="79882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BUSINESS OBJECTIVES</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567000" y="6385080"/>
            <a:ext cx="6426000" cy="1036320"/>
          </a:xfrm>
          <a:prstGeom prst="rect">
            <a:avLst/>
          </a:prstGeom>
        </p:spPr>
        <p:txBody>
          <a:bodyPr lIns="0" tIns="0" rIns="0" bIns="0" rtlCol="0" anchor="t">
            <a:spAutoFit/>
          </a:bodyPr>
          <a:lstStyle/>
          <a:p>
            <a:pPr>
              <a:lnSpc>
                <a:spcPts val="1679"/>
              </a:lnSpc>
            </a:pPr>
            <a:r>
              <a:rPr lang="en-US" sz="1200">
                <a:solidFill>
                  <a:srgbClr val="000000"/>
                </a:solidFill>
                <a:latin typeface="Barlow 3"/>
              </a:rPr>
              <a:t>Provide an overview of the business and the key details of the Marketing Plan. Highlight functions of your business, achievements, future direction, unique selling propositions (USPs), competitive advantages, and market opportunities. </a:t>
            </a:r>
          </a:p>
          <a:p>
            <a:pPr>
              <a:lnSpc>
                <a:spcPts val="1679"/>
              </a:lnSpc>
            </a:pPr>
            <a:endParaRPr lang="en-US" sz="1200">
              <a:solidFill>
                <a:srgbClr val="000000"/>
              </a:solidFill>
              <a:latin typeface="Barlow 3"/>
            </a:endParaRPr>
          </a:p>
          <a:p>
            <a:pPr>
              <a:lnSpc>
                <a:spcPts val="1679"/>
              </a:lnSpc>
            </a:pPr>
            <a:endParaRPr lang="en-US" sz="1200">
              <a:solidFill>
                <a:srgbClr val="000000"/>
              </a:solidFill>
              <a:latin typeface="Barlow 3"/>
            </a:endParaRPr>
          </a:p>
        </p:txBody>
      </p:sp>
      <p:sp>
        <p:nvSpPr>
          <p:cNvPr id="6" name="TextBox 6"/>
          <p:cNvSpPr txBox="1"/>
          <p:nvPr/>
        </p:nvSpPr>
        <p:spPr>
          <a:xfrm>
            <a:off x="567000" y="7793827"/>
            <a:ext cx="6426000" cy="1455420"/>
          </a:xfrm>
          <a:prstGeom prst="rect">
            <a:avLst/>
          </a:prstGeom>
        </p:spPr>
        <p:txBody>
          <a:bodyPr lIns="0" tIns="0" rIns="0" bIns="0" rtlCol="0" anchor="t">
            <a:spAutoFit/>
          </a:bodyPr>
          <a:lstStyle/>
          <a:p>
            <a:pPr>
              <a:lnSpc>
                <a:spcPts val="1679"/>
              </a:lnSpc>
            </a:pPr>
            <a:r>
              <a:rPr lang="en-US" sz="1200">
                <a:solidFill>
                  <a:srgbClr val="000000"/>
                </a:solidFill>
                <a:latin typeface="Barlow 3"/>
              </a:rPr>
              <a:t>[Your Company] is headquartered in [Location of HQ] with offices in [Office Locations]. We specialize in [Briefly describe your business functions or industry focus]. Our achievements include [Highlight notable achievements or milestones]. As we look towards the future, our direction is focused on [Describe your future direction or goals]. Our unique selling propositions (USPs) include [List your unique selling propositions or competitive advantages]. These strengths position us favorably in the market, allowing us to capitalize on emerging opportunities.</a:t>
            </a:r>
          </a:p>
          <a:p>
            <a:pPr>
              <a:lnSpc>
                <a:spcPts val="1679"/>
              </a:lnSpc>
            </a:pPr>
            <a:endParaRPr lang="en-US" sz="1200">
              <a:solidFill>
                <a:srgbClr val="000000"/>
              </a:solidFill>
              <a:latin typeface="Barlow 3"/>
            </a:endParaRPr>
          </a:p>
        </p:txBody>
      </p:sp>
      <p:sp>
        <p:nvSpPr>
          <p:cNvPr id="7" name="TextBox 7"/>
          <p:cNvSpPr txBox="1"/>
          <p:nvPr/>
        </p:nvSpPr>
        <p:spPr>
          <a:xfrm>
            <a:off x="567000" y="7239473"/>
            <a:ext cx="6426000" cy="316230"/>
          </a:xfrm>
          <a:prstGeom prst="rect">
            <a:avLst/>
          </a:prstGeom>
        </p:spPr>
        <p:txBody>
          <a:bodyPr lIns="0" tIns="0" rIns="0" bIns="0" rtlCol="0" anchor="t">
            <a:spAutoFit/>
          </a:bodyPr>
          <a:lstStyle/>
          <a:p>
            <a:pPr>
              <a:lnSpc>
                <a:spcPts val="2520"/>
              </a:lnSpc>
            </a:pPr>
            <a:r>
              <a:rPr lang="en-US" sz="1800">
                <a:solidFill>
                  <a:srgbClr val="000000"/>
                </a:solidFill>
                <a:latin typeface="Barlow 4"/>
              </a:rPr>
              <a:t>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3056" y="736950"/>
            <a:ext cx="6426000" cy="1283970"/>
          </a:xfrm>
          <a:prstGeom prst="rect">
            <a:avLst/>
          </a:prstGeom>
        </p:spPr>
        <p:txBody>
          <a:bodyPr lIns="0" tIns="0" rIns="0" bIns="0" rtlCol="0" anchor="t">
            <a:spAutoFit/>
          </a:bodyPr>
          <a:lstStyle/>
          <a:p>
            <a:pPr>
              <a:lnSpc>
                <a:spcPts val="1679"/>
              </a:lnSpc>
            </a:pPr>
            <a:endParaRPr/>
          </a:p>
          <a:p>
            <a:pPr>
              <a:lnSpc>
                <a:spcPts val="1959"/>
              </a:lnSpc>
            </a:pPr>
            <a:r>
              <a:rPr lang="en-US" sz="1399">
                <a:solidFill>
                  <a:srgbClr val="000000"/>
                </a:solidFill>
                <a:latin typeface="Barlow 2 Bold"/>
              </a:rPr>
              <a:t>Vision, Values and Goals</a:t>
            </a:r>
          </a:p>
          <a:p>
            <a:pPr>
              <a:lnSpc>
                <a:spcPts val="1679"/>
              </a:lnSpc>
            </a:pPr>
            <a:endParaRPr lang="en-US" sz="1399">
              <a:solidFill>
                <a:srgbClr val="000000"/>
              </a:solidFill>
              <a:latin typeface="Barlow 2 Bold"/>
            </a:endParaRPr>
          </a:p>
          <a:p>
            <a:pPr>
              <a:lnSpc>
                <a:spcPts val="1679"/>
              </a:lnSpc>
            </a:pPr>
            <a:r>
              <a:rPr lang="en-US" sz="1200">
                <a:solidFill>
                  <a:srgbClr val="000000"/>
                </a:solidFill>
                <a:latin typeface="Barlow 3"/>
              </a:rPr>
              <a:t>Outline your business’s vision, core values, and strategic goals to provide your team with a clear understanding of the rationale behind the Marketing Plan.</a:t>
            </a:r>
          </a:p>
          <a:p>
            <a:pPr>
              <a:lnSpc>
                <a:spcPts val="1679"/>
              </a:lnSpc>
            </a:pPr>
            <a:endParaRPr lang="en-US" sz="1200">
              <a:solidFill>
                <a:srgbClr val="000000"/>
              </a:solidFill>
              <a:latin typeface="Barlow 3"/>
            </a:endParaRPr>
          </a:p>
        </p:txBody>
      </p:sp>
      <p:graphicFrame>
        <p:nvGraphicFramePr>
          <p:cNvPr id="3" name="Table 3"/>
          <p:cNvGraphicFramePr>
            <a:graphicFrameLocks noGrp="1"/>
          </p:cNvGraphicFramePr>
          <p:nvPr>
            <p:extLst>
              <p:ext uri="{D42A27DB-BD31-4B8C-83A1-F6EECF244321}">
                <p14:modId xmlns:p14="http://schemas.microsoft.com/office/powerpoint/2010/main" val="3706205529"/>
              </p:ext>
            </p:extLst>
          </p:nvPr>
        </p:nvGraphicFramePr>
        <p:xfrm>
          <a:off x="633056" y="202092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SWOT ANALYSIS</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4" name="TextBox 4"/>
          <p:cNvSpPr txBox="1"/>
          <p:nvPr/>
        </p:nvSpPr>
        <p:spPr>
          <a:xfrm>
            <a:off x="633056" y="3109480"/>
            <a:ext cx="6426000" cy="1036320"/>
          </a:xfrm>
          <a:prstGeom prst="rect">
            <a:avLst/>
          </a:prstGeom>
        </p:spPr>
        <p:txBody>
          <a:bodyPr lIns="0" tIns="0" rIns="0" bIns="0" rtlCol="0" anchor="t">
            <a:spAutoFit/>
          </a:bodyPr>
          <a:lstStyle/>
          <a:p>
            <a:pPr>
              <a:lnSpc>
                <a:spcPts val="1679"/>
              </a:lnSpc>
            </a:pPr>
            <a:r>
              <a:rPr lang="en-US" sz="1200">
                <a:solidFill>
                  <a:srgbClr val="000000"/>
                </a:solidFill>
                <a:latin typeface="Barlow 3"/>
              </a:rPr>
              <a:t>Conduct thorough research of your industry, including market trends, regulatory factors, and competitive activities, with a focus on identifying potential gaps your business could leverage. Using this information and other internal information identify your business's strengths, weaknesses, opportunities and threats.</a:t>
            </a:r>
          </a:p>
          <a:p>
            <a:pPr>
              <a:lnSpc>
                <a:spcPts val="1679"/>
              </a:lnSpc>
            </a:pPr>
            <a:endParaRPr lang="en-US" sz="1200">
              <a:solidFill>
                <a:srgbClr val="000000"/>
              </a:solidFill>
              <a:latin typeface="Barlow 3"/>
            </a:endParaRPr>
          </a:p>
        </p:txBody>
      </p:sp>
      <p:graphicFrame>
        <p:nvGraphicFramePr>
          <p:cNvPr id="5" name="Table 5"/>
          <p:cNvGraphicFramePr>
            <a:graphicFrameLocks noGrp="1"/>
          </p:cNvGraphicFramePr>
          <p:nvPr/>
        </p:nvGraphicFramePr>
        <p:xfrm>
          <a:off x="633056" y="4226272"/>
          <a:ext cx="6426000" cy="3209924"/>
        </p:xfrm>
        <a:graphic>
          <a:graphicData uri="http://schemas.openxmlformats.org/drawingml/2006/table">
            <a:tbl>
              <a:tblPr/>
              <a:tblGrid>
                <a:gridCol w="3147651">
                  <a:extLst>
                    <a:ext uri="{9D8B030D-6E8A-4147-A177-3AD203B41FA5}">
                      <a16:colId xmlns:a16="http://schemas.microsoft.com/office/drawing/2014/main" val="20000"/>
                    </a:ext>
                  </a:extLst>
                </a:gridCol>
                <a:gridCol w="3278349">
                  <a:extLst>
                    <a:ext uri="{9D8B030D-6E8A-4147-A177-3AD203B41FA5}">
                      <a16:colId xmlns:a16="http://schemas.microsoft.com/office/drawing/2014/main" val="20001"/>
                    </a:ext>
                  </a:extLst>
                </a:gridCol>
              </a:tblGrid>
              <a:tr h="488675">
                <a:tc>
                  <a:txBody>
                    <a:bodyPr/>
                    <a:lstStyle/>
                    <a:p>
                      <a:pPr algn="l">
                        <a:lnSpc>
                          <a:spcPts val="1679"/>
                        </a:lnSpc>
                        <a:defRPr/>
                      </a:pPr>
                      <a:r>
                        <a:rPr lang="en-US" sz="1200">
                          <a:solidFill>
                            <a:srgbClr val="000000"/>
                          </a:solidFill>
                          <a:latin typeface="Barlow 4 Semi-Bold"/>
                        </a:rPr>
                        <a:t>STRENGTHS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4 Semi-Bold"/>
                        </a:rPr>
                        <a:t>WEAKNESSES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r h="1121078">
                <a:tc>
                  <a:txBody>
                    <a:bodyPr/>
                    <a:lstStyle/>
                    <a:p>
                      <a:pPr marL="259080" lvl="1" indent="-129540" algn="l">
                        <a:lnSpc>
                          <a:spcPts val="1679"/>
                        </a:lnSpc>
                        <a:buFont typeface="Arial"/>
                        <a:buChar char="•"/>
                        <a:defRPr/>
                      </a:pPr>
                      <a:r>
                        <a:rPr lang="en-US" sz="1200">
                          <a:solidFill>
                            <a:srgbClr val="000000"/>
                          </a:solidFill>
                          <a:latin typeface="Barlow 3"/>
                        </a:rPr>
                        <a:t>What does your business do well?</a:t>
                      </a:r>
                      <a:endParaRPr lang="en-US" sz="1100"/>
                    </a:p>
                    <a:p>
                      <a:pPr marL="259080" lvl="1" indent="-129540">
                        <a:lnSpc>
                          <a:spcPts val="1679"/>
                        </a:lnSpc>
                        <a:buFont typeface="Arial"/>
                        <a:buChar char="•"/>
                      </a:pPr>
                      <a:r>
                        <a:rPr lang="en-US" sz="1200">
                          <a:solidFill>
                            <a:srgbClr val="000000"/>
                          </a:solidFill>
                          <a:latin typeface="Barlow 3"/>
                        </a:rPr>
                        <a:t>What’s working?</a:t>
                      </a:r>
                    </a:p>
                    <a:p>
                      <a:pPr marL="259080" lvl="1" indent="-129540">
                        <a:lnSpc>
                          <a:spcPts val="1679"/>
                        </a:lnSpc>
                        <a:buFont typeface="Arial"/>
                        <a:buChar char="•"/>
                      </a:pPr>
                      <a:r>
                        <a:rPr lang="en-US" sz="1200">
                          <a:solidFill>
                            <a:srgbClr val="000000"/>
                          </a:solidFill>
                          <a:latin typeface="Barlow 3"/>
                        </a:rPr>
                        <a:t>What do your customers like about your business?</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marL="259080" lvl="1" indent="-129540" algn="l">
                        <a:lnSpc>
                          <a:spcPts val="1679"/>
                        </a:lnSpc>
                        <a:buFont typeface="Arial"/>
                        <a:buChar char="•"/>
                        <a:defRPr/>
                      </a:pPr>
                      <a:r>
                        <a:rPr lang="en-US" sz="1200">
                          <a:solidFill>
                            <a:srgbClr val="000000"/>
                          </a:solidFill>
                          <a:latin typeface="Barlow 3"/>
                        </a:rPr>
                        <a:t>What should be rectified</a:t>
                      </a:r>
                      <a:endParaRPr lang="en-US" sz="1100"/>
                    </a:p>
                    <a:p>
                      <a:pPr marL="259080" lvl="1" indent="-129540">
                        <a:lnSpc>
                          <a:spcPts val="1679"/>
                        </a:lnSpc>
                        <a:buFont typeface="Arial"/>
                        <a:buChar char="•"/>
                      </a:pPr>
                      <a:r>
                        <a:rPr lang="en-US" sz="1200">
                          <a:solidFill>
                            <a:srgbClr val="000000"/>
                          </a:solidFill>
                          <a:latin typeface="Barlow 3"/>
                        </a:rPr>
                        <a:t>What could be strengthened</a:t>
                      </a:r>
                    </a:p>
                    <a:p>
                      <a:pPr marL="259080" lvl="1" indent="-129540">
                        <a:lnSpc>
                          <a:spcPts val="1679"/>
                        </a:lnSpc>
                        <a:buFont typeface="Arial"/>
                        <a:buChar char="•"/>
                      </a:pPr>
                      <a:r>
                        <a:rPr lang="en-US" sz="1200">
                          <a:solidFill>
                            <a:srgbClr val="000000"/>
                          </a:solidFill>
                          <a:latin typeface="Barlow 3"/>
                        </a:rPr>
                        <a:t>What your business could be more efficient at</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r h="488675">
                <a:tc>
                  <a:txBody>
                    <a:bodyPr/>
                    <a:lstStyle/>
                    <a:p>
                      <a:pPr algn="l">
                        <a:lnSpc>
                          <a:spcPts val="1679"/>
                        </a:lnSpc>
                        <a:defRPr/>
                      </a:pPr>
                      <a:r>
                        <a:rPr lang="en-US" sz="1200">
                          <a:solidFill>
                            <a:srgbClr val="000000"/>
                          </a:solidFill>
                          <a:latin typeface="Barlow 4 Semi-Bold"/>
                        </a:rPr>
                        <a:t>OPPORTUNITIES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4 Semi-Bold"/>
                        </a:rPr>
                        <a:t>THREATS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2"/>
                  </a:ext>
                </a:extLst>
              </a:tr>
              <a:tr h="1111496">
                <a:tc>
                  <a:txBody>
                    <a:bodyPr/>
                    <a:lstStyle/>
                    <a:p>
                      <a:pPr marL="259080" lvl="1" indent="-129540" algn="l">
                        <a:lnSpc>
                          <a:spcPts val="1679"/>
                        </a:lnSpc>
                        <a:buFont typeface="Arial"/>
                        <a:buChar char="•"/>
                        <a:defRPr/>
                      </a:pPr>
                      <a:r>
                        <a:rPr lang="en-US" sz="1200">
                          <a:solidFill>
                            <a:srgbClr val="000000"/>
                          </a:solidFill>
                          <a:latin typeface="Source Sans Pro"/>
                        </a:rPr>
                        <a:t>What the industry might soon want</a:t>
                      </a:r>
                      <a:endParaRPr lang="en-US" sz="1100"/>
                    </a:p>
                    <a:p>
                      <a:pPr marL="259080" lvl="1" indent="-129540">
                        <a:lnSpc>
                          <a:spcPts val="1679"/>
                        </a:lnSpc>
                        <a:buFont typeface="Arial"/>
                        <a:buChar char="•"/>
                      </a:pPr>
                      <a:r>
                        <a:rPr lang="en-US" sz="1200">
                          <a:solidFill>
                            <a:srgbClr val="000000"/>
                          </a:solidFill>
                          <a:latin typeface="Source Sans Pro"/>
                        </a:rPr>
                        <a:t>What you think your business could be good at</a:t>
                      </a:r>
                    </a:p>
                    <a:p>
                      <a:pPr marL="259080" lvl="1" indent="-129540">
                        <a:lnSpc>
                          <a:spcPts val="1679"/>
                        </a:lnSpc>
                        <a:buFont typeface="Arial"/>
                        <a:buChar char="•"/>
                      </a:pPr>
                      <a:r>
                        <a:rPr lang="en-US" sz="1200">
                          <a:solidFill>
                            <a:srgbClr val="000000"/>
                          </a:solidFill>
                          <a:latin typeface="Source Sans Pro"/>
                        </a:rPr>
                        <a:t>What will your differentiator be?</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marL="259082" lvl="1" indent="-129541" algn="l">
                        <a:lnSpc>
                          <a:spcPts val="1680"/>
                        </a:lnSpc>
                        <a:buFont typeface="Arial"/>
                        <a:buChar char="•"/>
                        <a:defRPr/>
                      </a:pPr>
                      <a:r>
                        <a:rPr lang="en-US" sz="1200">
                          <a:solidFill>
                            <a:srgbClr val="000000"/>
                          </a:solidFill>
                          <a:latin typeface="Barlow 3"/>
                        </a:rPr>
                        <a:t>What could hinder your business’s growth.</a:t>
                      </a:r>
                      <a:endParaRPr lang="en-US" sz="1100"/>
                    </a:p>
                    <a:p>
                      <a:pPr marL="259082" lvl="1" indent="-129541">
                        <a:lnSpc>
                          <a:spcPts val="1680"/>
                        </a:lnSpc>
                        <a:buFont typeface="Arial"/>
                        <a:buChar char="•"/>
                      </a:pPr>
                      <a:r>
                        <a:rPr lang="en-US" sz="1200">
                          <a:solidFill>
                            <a:srgbClr val="000000"/>
                          </a:solidFill>
                          <a:latin typeface="Barlow 3"/>
                        </a:rPr>
                        <a:t>What/who could take your customers.</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1760" y="927828"/>
            <a:ext cx="6426000" cy="826770"/>
          </a:xfrm>
          <a:prstGeom prst="rect">
            <a:avLst/>
          </a:prstGeom>
        </p:spPr>
        <p:txBody>
          <a:bodyPr lIns="0" tIns="0" rIns="0" bIns="0" rtlCol="0" anchor="t">
            <a:spAutoFit/>
          </a:bodyPr>
          <a:lstStyle/>
          <a:p>
            <a:pPr>
              <a:lnSpc>
                <a:spcPts val="1679"/>
              </a:lnSpc>
            </a:pPr>
            <a:r>
              <a:rPr lang="en-US" sz="1200">
                <a:solidFill>
                  <a:srgbClr val="000000"/>
                </a:solidFill>
                <a:latin typeface="Barlow 3"/>
              </a:rPr>
              <a:t>Elevate your marketing plan by conducting a competitor analysis. Compare your business to key competitors within the industry to understand their positioning, strengths, weaknesses, and market share dynamics.</a:t>
            </a:r>
          </a:p>
          <a:p>
            <a:pPr>
              <a:lnSpc>
                <a:spcPts val="1679"/>
              </a:lnSpc>
            </a:pPr>
            <a:endParaRPr lang="en-US" sz="1200">
              <a:solidFill>
                <a:srgbClr val="000000"/>
              </a:solidFill>
              <a:latin typeface="Barlow 3"/>
            </a:endParaRPr>
          </a:p>
        </p:txBody>
      </p:sp>
      <p:graphicFrame>
        <p:nvGraphicFramePr>
          <p:cNvPr id="3" name="Table 3"/>
          <p:cNvGraphicFramePr>
            <a:graphicFrameLocks noGrp="1"/>
          </p:cNvGraphicFramePr>
          <p:nvPr/>
        </p:nvGraphicFramePr>
        <p:xfrm>
          <a:off x="631760" y="2279919"/>
          <a:ext cx="6426000" cy="5710962"/>
        </p:xfrm>
        <a:graphic>
          <a:graphicData uri="http://schemas.openxmlformats.org/drawingml/2006/table">
            <a:tbl>
              <a:tblPr/>
              <a:tblGrid>
                <a:gridCol w="1723045">
                  <a:extLst>
                    <a:ext uri="{9D8B030D-6E8A-4147-A177-3AD203B41FA5}">
                      <a16:colId xmlns:a16="http://schemas.microsoft.com/office/drawing/2014/main" val="20000"/>
                    </a:ext>
                  </a:extLst>
                </a:gridCol>
                <a:gridCol w="2329265">
                  <a:extLst>
                    <a:ext uri="{9D8B030D-6E8A-4147-A177-3AD203B41FA5}">
                      <a16:colId xmlns:a16="http://schemas.microsoft.com/office/drawing/2014/main" val="20001"/>
                    </a:ext>
                  </a:extLst>
                </a:gridCol>
                <a:gridCol w="2373690">
                  <a:extLst>
                    <a:ext uri="{9D8B030D-6E8A-4147-A177-3AD203B41FA5}">
                      <a16:colId xmlns:a16="http://schemas.microsoft.com/office/drawing/2014/main" val="20002"/>
                    </a:ext>
                  </a:extLst>
                </a:gridCol>
              </a:tblGrid>
              <a:tr h="487401">
                <a:tc>
                  <a:txBody>
                    <a:bodyPr/>
                    <a:lstStyle/>
                    <a:p>
                      <a:pPr algn="l">
                        <a:lnSpc>
                          <a:spcPts val="1679"/>
                        </a:lnSpc>
                        <a:defRPr/>
                      </a:pP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4 Semi-Bold"/>
                        </a:rPr>
                        <a:t>COMPETITOR 1</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4 Semi-Bold"/>
                        </a:rPr>
                        <a:t>COMPETITOR 2</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r h="1118155">
                <a:tc>
                  <a:txBody>
                    <a:bodyPr/>
                    <a:lstStyle/>
                    <a:p>
                      <a:pPr algn="l">
                        <a:lnSpc>
                          <a:spcPts val="1679"/>
                        </a:lnSpc>
                        <a:defRPr/>
                      </a:pPr>
                      <a:r>
                        <a:rPr lang="en-US" sz="1200">
                          <a:solidFill>
                            <a:srgbClr val="000000"/>
                          </a:solidFill>
                          <a:latin typeface="Barlow 4 Semi-Bold"/>
                        </a:rPr>
                        <a:t>BUSINESS STRATEGY</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 </a:t>
                      </a:r>
                      <a:endParaRPr lang="en-US" sz="1100"/>
                    </a:p>
                    <a:p>
                      <a:pPr>
                        <a:lnSpc>
                          <a:spcPts val="1679"/>
                        </a:lnSpc>
                      </a:pPr>
                      <a:r>
                        <a:rPr lang="en-US" sz="1200">
                          <a:solidFill>
                            <a:srgbClr val="000000"/>
                          </a:solidFill>
                          <a:latin typeface="Barlow 3"/>
                        </a:rPr>
                        <a:t>Low Differentiation</a:t>
                      </a:r>
                    </a:p>
                    <a:p>
                      <a:pPr>
                        <a:lnSpc>
                          <a:spcPts val="1679"/>
                        </a:lnSpc>
                      </a:pPr>
                      <a:r>
                        <a:rPr lang="en-US" sz="1200">
                          <a:solidFill>
                            <a:srgbClr val="000000"/>
                          </a:solidFill>
                          <a:latin typeface="Barlow 3"/>
                        </a:rPr>
                        <a:t>High Diversification</a:t>
                      </a:r>
                    </a:p>
                    <a:p>
                      <a:pPr>
                        <a:lnSpc>
                          <a:spcPts val="1679"/>
                        </a:lnSpc>
                      </a:pPr>
                      <a:endParaRPr lang="en-US" sz="1200">
                        <a:solidFill>
                          <a:srgbClr val="000000"/>
                        </a:solidFill>
                        <a:latin typeface="Barlow 3"/>
                      </a:endParaRP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endParaRPr lang="en-US" sz="1100"/>
                    </a:p>
                    <a:p>
                      <a:pPr>
                        <a:lnSpc>
                          <a:spcPts val="1679"/>
                        </a:lnSpc>
                      </a:pPr>
                      <a:r>
                        <a:rPr lang="en-US" sz="1200">
                          <a:solidFill>
                            <a:srgbClr val="000000"/>
                          </a:solidFill>
                          <a:latin typeface="Barlow 3"/>
                        </a:rPr>
                        <a:t>Product Differentiation </a:t>
                      </a:r>
                    </a:p>
                    <a:p>
                      <a:pPr>
                        <a:lnSpc>
                          <a:spcPts val="1679"/>
                        </a:lnSpc>
                      </a:pPr>
                      <a:r>
                        <a:rPr lang="en-US" sz="1200">
                          <a:solidFill>
                            <a:srgbClr val="000000"/>
                          </a:solidFill>
                          <a:latin typeface="Barlow 3"/>
                        </a:rPr>
                        <a:t>Low Diversification</a:t>
                      </a:r>
                    </a:p>
                    <a:p>
                      <a:pPr>
                        <a:lnSpc>
                          <a:spcPts val="1679"/>
                        </a:lnSpc>
                      </a:pPr>
                      <a:r>
                        <a:rPr lang="en-US" sz="1200">
                          <a:solidFill>
                            <a:srgbClr val="000000"/>
                          </a:solidFill>
                          <a:latin typeface="Barlow 3"/>
                        </a:rPr>
                        <a:t>Focus on quality </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r h="697652">
                <a:tc>
                  <a:txBody>
                    <a:bodyPr/>
                    <a:lstStyle/>
                    <a:p>
                      <a:pPr algn="l">
                        <a:lnSpc>
                          <a:spcPts val="1679"/>
                        </a:lnSpc>
                        <a:defRPr/>
                      </a:pPr>
                      <a:r>
                        <a:rPr lang="en-US" sz="1200">
                          <a:solidFill>
                            <a:srgbClr val="000000"/>
                          </a:solidFill>
                          <a:latin typeface="Barlow 4 Semi-Bold"/>
                        </a:rPr>
                        <a:t>PRODUCTS WE COMPETE WITH</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Restaurant style meals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Restaurant style meals</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2"/>
                  </a:ext>
                </a:extLst>
              </a:tr>
              <a:tr h="907903">
                <a:tc>
                  <a:txBody>
                    <a:bodyPr/>
                    <a:lstStyle/>
                    <a:p>
                      <a:pPr algn="l">
                        <a:lnSpc>
                          <a:spcPts val="1679"/>
                        </a:lnSpc>
                        <a:defRPr/>
                      </a:pPr>
                      <a:r>
                        <a:rPr lang="en-US" sz="1200">
                          <a:solidFill>
                            <a:srgbClr val="000000"/>
                          </a:solidFill>
                          <a:latin typeface="Barlow 4 Semi-Bold"/>
                        </a:rPr>
                        <a:t>PRODUCT STRATEGY</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Source Sans Pro"/>
                        </a:rPr>
                        <a:t>Variety in menu</a:t>
                      </a:r>
                      <a:endParaRPr lang="en-US" sz="1100"/>
                    </a:p>
                    <a:p>
                      <a:pPr>
                        <a:lnSpc>
                          <a:spcPts val="1679"/>
                        </a:lnSpc>
                      </a:pPr>
                      <a:r>
                        <a:rPr lang="en-US" sz="1200">
                          <a:solidFill>
                            <a:srgbClr val="000000"/>
                          </a:solidFill>
                          <a:latin typeface="Source Sans Pro"/>
                        </a:rPr>
                        <a:t>Caters to most diets</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3"/>
                        </a:rPr>
                        <a:t>Limited menu</a:t>
                      </a:r>
                      <a:endParaRPr lang="en-US" sz="1100"/>
                    </a:p>
                    <a:p>
                      <a:pPr>
                        <a:lnSpc>
                          <a:spcPts val="1680"/>
                        </a:lnSpc>
                      </a:pPr>
                      <a:r>
                        <a:rPr lang="en-US" sz="1200">
                          <a:solidFill>
                            <a:srgbClr val="000000"/>
                          </a:solidFill>
                          <a:latin typeface="Barlow 3"/>
                        </a:rPr>
                        <a:t>Caters to health-conscious audience</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3"/>
                  </a:ext>
                </a:extLst>
              </a:tr>
              <a:tr h="1114103">
                <a:tc>
                  <a:txBody>
                    <a:bodyPr/>
                    <a:lstStyle/>
                    <a:p>
                      <a:pPr algn="l">
                        <a:lnSpc>
                          <a:spcPts val="1679"/>
                        </a:lnSpc>
                        <a:defRPr/>
                      </a:pPr>
                      <a:r>
                        <a:rPr lang="en-US" sz="1200">
                          <a:solidFill>
                            <a:srgbClr val="000000"/>
                          </a:solidFill>
                          <a:latin typeface="Barlow 4 Semi-Bold"/>
                        </a:rPr>
                        <a:t>TARGET MARKET</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Source Sans Pro"/>
                        </a:rPr>
                        <a:t>Men and  women with children </a:t>
                      </a:r>
                      <a:endParaRPr lang="en-US" sz="1100"/>
                    </a:p>
                    <a:p>
                      <a:pPr>
                        <a:lnSpc>
                          <a:spcPts val="1679"/>
                        </a:lnSpc>
                      </a:pPr>
                      <a:r>
                        <a:rPr lang="en-US" sz="1200">
                          <a:solidFill>
                            <a:srgbClr val="000000"/>
                          </a:solidFill>
                          <a:latin typeface="Source Sans Pro"/>
                        </a:rPr>
                        <a:t>Age bracket: 22-45</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3"/>
                        </a:rPr>
                        <a:t>Health-conscious men and women </a:t>
                      </a:r>
                      <a:endParaRPr lang="en-US" sz="1100"/>
                    </a:p>
                    <a:p>
                      <a:pPr>
                        <a:lnSpc>
                          <a:spcPts val="1680"/>
                        </a:lnSpc>
                      </a:pPr>
                      <a:r>
                        <a:rPr lang="en-US" sz="1200">
                          <a:solidFill>
                            <a:srgbClr val="000000"/>
                          </a:solidFill>
                          <a:latin typeface="Barlow 3"/>
                        </a:rPr>
                        <a:t>Age bracket: 19-55</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4"/>
                  </a:ext>
                </a:extLst>
              </a:tr>
              <a:tr h="898347">
                <a:tc>
                  <a:txBody>
                    <a:bodyPr/>
                    <a:lstStyle/>
                    <a:p>
                      <a:pPr algn="l">
                        <a:lnSpc>
                          <a:spcPts val="1679"/>
                        </a:lnSpc>
                        <a:defRPr/>
                      </a:pPr>
                      <a:r>
                        <a:rPr lang="en-US" sz="1200">
                          <a:solidFill>
                            <a:srgbClr val="000000"/>
                          </a:solidFill>
                          <a:latin typeface="Barlow 4 Semi-Bold"/>
                        </a:rPr>
                        <a:t>COMPETITIVE ADVANTAGE </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Source Sans Pro"/>
                        </a:rPr>
                        <a:t>Budget friendly</a:t>
                      </a:r>
                      <a:endParaRPr lang="en-US" sz="1100"/>
                    </a:p>
                    <a:p>
                      <a:pPr>
                        <a:lnSpc>
                          <a:spcPts val="1679"/>
                        </a:lnSpc>
                      </a:pPr>
                      <a:r>
                        <a:rPr lang="en-US" sz="1200">
                          <a:solidFill>
                            <a:srgbClr val="000000"/>
                          </a:solidFill>
                          <a:latin typeface="Source Sans Pro"/>
                        </a:rPr>
                        <a:t>High social media presence</a:t>
                      </a:r>
                    </a:p>
                    <a:p>
                      <a:pPr>
                        <a:lnSpc>
                          <a:spcPts val="1679"/>
                        </a:lnSpc>
                      </a:pPr>
                      <a:endParaRPr lang="en-US" sz="1200">
                        <a:solidFill>
                          <a:srgbClr val="000000"/>
                        </a:solidFill>
                        <a:latin typeface="Source Sans Pro"/>
                      </a:endParaRP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3"/>
                        </a:rPr>
                        <a:t>Premium food quality</a:t>
                      </a:r>
                      <a:endParaRPr lang="en-US" sz="1100"/>
                    </a:p>
                    <a:p>
                      <a:pPr>
                        <a:lnSpc>
                          <a:spcPts val="1680"/>
                        </a:lnSpc>
                      </a:pPr>
                      <a:r>
                        <a:rPr lang="en-US" sz="1200">
                          <a:solidFill>
                            <a:srgbClr val="000000"/>
                          </a:solidFill>
                          <a:latin typeface="Barlow 3"/>
                        </a:rPr>
                        <a:t>Not as active on social media </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5"/>
                  </a:ext>
                </a:extLst>
              </a:tr>
              <a:tr h="487401">
                <a:tc>
                  <a:txBody>
                    <a:bodyPr/>
                    <a:lstStyle/>
                    <a:p>
                      <a:pPr algn="l">
                        <a:lnSpc>
                          <a:spcPts val="1679"/>
                        </a:lnSpc>
                        <a:defRPr/>
                      </a:pPr>
                      <a:r>
                        <a:rPr lang="en-US" sz="1200">
                          <a:solidFill>
                            <a:srgbClr val="000000"/>
                          </a:solidFill>
                          <a:latin typeface="Barlow 4 Semi-Bold"/>
                        </a:rPr>
                        <a:t>MARKET SHARE</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Source Sans Pro"/>
                        </a:rPr>
                        <a:t>20%</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80"/>
                        </a:lnSpc>
                        <a:defRPr/>
                      </a:pPr>
                      <a:r>
                        <a:rPr lang="en-US" sz="1200">
                          <a:solidFill>
                            <a:srgbClr val="000000"/>
                          </a:solidFill>
                          <a:latin typeface="Barlow 3"/>
                        </a:rPr>
                        <a:t>9%</a:t>
                      </a:r>
                      <a:endParaRPr lang="en-US" sz="110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Box 4"/>
          <p:cNvSpPr txBox="1"/>
          <p:nvPr/>
        </p:nvSpPr>
        <p:spPr>
          <a:xfrm>
            <a:off x="631760" y="1706973"/>
            <a:ext cx="6426000" cy="316230"/>
          </a:xfrm>
          <a:prstGeom prst="rect">
            <a:avLst/>
          </a:prstGeom>
        </p:spPr>
        <p:txBody>
          <a:bodyPr lIns="0" tIns="0" rIns="0" bIns="0" rtlCol="0" anchor="t">
            <a:spAutoFit/>
          </a:bodyPr>
          <a:lstStyle/>
          <a:p>
            <a:pPr>
              <a:lnSpc>
                <a:spcPts val="2520"/>
              </a:lnSpc>
            </a:pPr>
            <a:r>
              <a:rPr lang="en-US" sz="1800">
                <a:solidFill>
                  <a:srgbClr val="000000"/>
                </a:solidFill>
                <a:latin typeface="Barlow 4"/>
              </a:rPr>
              <a:t>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83157899"/>
              </p:ext>
            </p:extLst>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TARGET AUDIENCE </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81782"/>
            <a:ext cx="6426000" cy="826770"/>
          </a:xfrm>
          <a:prstGeom prst="rect">
            <a:avLst/>
          </a:prstGeom>
        </p:spPr>
        <p:txBody>
          <a:bodyPr lIns="0" tIns="0" rIns="0" bIns="0" rtlCol="0" anchor="t">
            <a:spAutoFit/>
          </a:bodyPr>
          <a:lstStyle/>
          <a:p>
            <a:pPr>
              <a:lnSpc>
                <a:spcPts val="1679"/>
              </a:lnSpc>
            </a:pPr>
            <a:r>
              <a:rPr lang="en-US" sz="1200">
                <a:solidFill>
                  <a:srgbClr val="000000"/>
                </a:solidFill>
                <a:latin typeface="Barlow 3"/>
              </a:rPr>
              <a:t>Define your target audience by demographics, psychographics, needs, preferences, and buying behaviour. You can use the guideline below in defining your customer persona(s).</a:t>
            </a:r>
          </a:p>
          <a:p>
            <a:pPr>
              <a:lnSpc>
                <a:spcPts val="1679"/>
              </a:lnSpc>
            </a:pPr>
            <a:endParaRPr lang="en-US" sz="1200">
              <a:solidFill>
                <a:srgbClr val="000000"/>
              </a:solidFill>
              <a:latin typeface="Barlow 3"/>
            </a:endParaRPr>
          </a:p>
          <a:p>
            <a:pPr>
              <a:lnSpc>
                <a:spcPts val="1679"/>
              </a:lnSpc>
            </a:pPr>
            <a:endParaRPr lang="en-US" sz="1200">
              <a:solidFill>
                <a:srgbClr val="000000"/>
              </a:solidFill>
              <a:latin typeface="Barlow 3"/>
            </a:endParaRPr>
          </a:p>
        </p:txBody>
      </p:sp>
      <p:grpSp>
        <p:nvGrpSpPr>
          <p:cNvPr id="4" name="Group 4"/>
          <p:cNvGrpSpPr/>
          <p:nvPr/>
        </p:nvGrpSpPr>
        <p:grpSpPr>
          <a:xfrm>
            <a:off x="584758" y="2548033"/>
            <a:ext cx="2513089" cy="3515079"/>
            <a:chOff x="0" y="0"/>
            <a:chExt cx="1937025" cy="2709333"/>
          </a:xfrm>
        </p:grpSpPr>
        <p:sp>
          <p:nvSpPr>
            <p:cNvPr id="5" name="Freeform 5"/>
            <p:cNvSpPr/>
            <p:nvPr/>
          </p:nvSpPr>
          <p:spPr>
            <a:xfrm>
              <a:off x="0" y="0"/>
              <a:ext cx="1937025" cy="2709333"/>
            </a:xfrm>
            <a:custGeom>
              <a:avLst/>
              <a:gdLst/>
              <a:ahLst/>
              <a:cxnLst/>
              <a:rect l="l" t="t" r="r" b="b"/>
              <a:pathLst>
                <a:path w="1937025" h="2709333">
                  <a:moveTo>
                    <a:pt x="0" y="0"/>
                  </a:moveTo>
                  <a:lnTo>
                    <a:pt x="1937025" y="0"/>
                  </a:lnTo>
                  <a:lnTo>
                    <a:pt x="1937025" y="2709333"/>
                  </a:lnTo>
                  <a:lnTo>
                    <a:pt x="0" y="2709333"/>
                  </a:lnTo>
                  <a:close/>
                </a:path>
              </a:pathLst>
            </a:custGeom>
            <a:solidFill>
              <a:srgbClr val="414042"/>
            </a:solidFill>
          </p:spPr>
        </p:sp>
        <p:sp>
          <p:nvSpPr>
            <p:cNvPr id="6" name="TextBox 6"/>
            <p:cNvSpPr txBox="1"/>
            <p:nvPr/>
          </p:nvSpPr>
          <p:spPr>
            <a:xfrm>
              <a:off x="0" y="9525"/>
              <a:ext cx="1937025" cy="2699808"/>
            </a:xfrm>
            <a:prstGeom prst="rect">
              <a:avLst/>
            </a:prstGeom>
          </p:spPr>
          <p:txBody>
            <a:bodyPr lIns="21000" tIns="21000" rIns="21000" bIns="21000" rtlCol="0" anchor="ctr"/>
            <a:lstStyle/>
            <a:p>
              <a:pPr algn="ctr">
                <a:lnSpc>
                  <a:spcPts val="694"/>
                </a:lnSpc>
              </a:pPr>
              <a:endParaRPr/>
            </a:p>
          </p:txBody>
        </p:sp>
      </p:grpSp>
      <p:sp>
        <p:nvSpPr>
          <p:cNvPr id="7" name="Freeform 7"/>
          <p:cNvSpPr/>
          <p:nvPr/>
        </p:nvSpPr>
        <p:spPr>
          <a:xfrm>
            <a:off x="449714" y="2467073"/>
            <a:ext cx="1498435" cy="1406031"/>
          </a:xfrm>
          <a:custGeom>
            <a:avLst/>
            <a:gdLst/>
            <a:ahLst/>
            <a:cxnLst/>
            <a:rect l="l" t="t" r="r" b="b"/>
            <a:pathLst>
              <a:path w="1498435" h="1406031">
                <a:moveTo>
                  <a:pt x="0" y="0"/>
                </a:moveTo>
                <a:lnTo>
                  <a:pt x="1498435" y="0"/>
                </a:lnTo>
                <a:lnTo>
                  <a:pt x="1498435" y="1406031"/>
                </a:lnTo>
                <a:lnTo>
                  <a:pt x="0" y="1406031"/>
                </a:lnTo>
                <a:lnTo>
                  <a:pt x="0" y="0"/>
                </a:lnTo>
                <a:close/>
              </a:path>
            </a:pathLst>
          </a:custGeom>
          <a:blipFill>
            <a:blip r:embed="rId2">
              <a:alphaModFix amt="18000"/>
              <a:extLst>
                <a:ext uri="{96DAC541-7B7A-43D3-8B79-37D633B846F1}">
                  <asvg:svgBlip xmlns:asvg="http://schemas.microsoft.com/office/drawing/2016/SVG/main" r:embed="rId3"/>
                </a:ext>
              </a:extLst>
            </a:blip>
            <a:stretch>
              <a:fillRect/>
            </a:stretch>
          </a:blipFill>
        </p:spPr>
      </p:sp>
      <p:sp>
        <p:nvSpPr>
          <p:cNvPr id="8" name="Freeform 8"/>
          <p:cNvSpPr/>
          <p:nvPr/>
        </p:nvSpPr>
        <p:spPr>
          <a:xfrm>
            <a:off x="936266" y="3672603"/>
            <a:ext cx="1853983" cy="1341551"/>
          </a:xfrm>
          <a:custGeom>
            <a:avLst/>
            <a:gdLst/>
            <a:ahLst/>
            <a:cxnLst/>
            <a:rect l="l" t="t" r="r" b="b"/>
            <a:pathLst>
              <a:path w="1853983" h="1341551">
                <a:moveTo>
                  <a:pt x="0" y="0"/>
                </a:moveTo>
                <a:lnTo>
                  <a:pt x="1853982" y="0"/>
                </a:lnTo>
                <a:lnTo>
                  <a:pt x="1853982" y="1341550"/>
                </a:lnTo>
                <a:lnTo>
                  <a:pt x="0" y="1341550"/>
                </a:lnTo>
                <a:lnTo>
                  <a:pt x="0" y="0"/>
                </a:lnTo>
                <a:close/>
              </a:path>
            </a:pathLst>
          </a:custGeom>
          <a:blipFill>
            <a:blip r:embed="rId4"/>
            <a:stretch>
              <a:fillRect l="-3585" r="-8746"/>
            </a:stretch>
          </a:blipFill>
        </p:spPr>
      </p:sp>
      <p:grpSp>
        <p:nvGrpSpPr>
          <p:cNvPr id="9" name="Group 9"/>
          <p:cNvGrpSpPr/>
          <p:nvPr/>
        </p:nvGrpSpPr>
        <p:grpSpPr>
          <a:xfrm>
            <a:off x="5155849" y="3110242"/>
            <a:ext cx="1493497" cy="37904"/>
            <a:chOff x="0" y="0"/>
            <a:chExt cx="6004850" cy="152400"/>
          </a:xfrm>
        </p:grpSpPr>
        <p:sp>
          <p:nvSpPr>
            <p:cNvPr id="10" name="Freeform 10"/>
            <p:cNvSpPr/>
            <p:nvPr/>
          </p:nvSpPr>
          <p:spPr>
            <a:xfrm>
              <a:off x="0" y="0"/>
              <a:ext cx="6004849" cy="152400"/>
            </a:xfrm>
            <a:custGeom>
              <a:avLst/>
              <a:gdLst/>
              <a:ahLst/>
              <a:cxnLst/>
              <a:rect l="l" t="t" r="r" b="b"/>
              <a:pathLst>
                <a:path w="6004849" h="152400">
                  <a:moveTo>
                    <a:pt x="0" y="0"/>
                  </a:moveTo>
                  <a:lnTo>
                    <a:pt x="6004849" y="0"/>
                  </a:lnTo>
                  <a:lnTo>
                    <a:pt x="6004849" y="152400"/>
                  </a:lnTo>
                  <a:lnTo>
                    <a:pt x="0" y="152400"/>
                  </a:lnTo>
                  <a:close/>
                </a:path>
              </a:pathLst>
            </a:custGeom>
            <a:solidFill>
              <a:srgbClr val="E9EFF8"/>
            </a:solidFill>
          </p:spPr>
        </p:sp>
      </p:grpSp>
      <p:grpSp>
        <p:nvGrpSpPr>
          <p:cNvPr id="11" name="Group 11"/>
          <p:cNvGrpSpPr/>
          <p:nvPr/>
        </p:nvGrpSpPr>
        <p:grpSpPr>
          <a:xfrm>
            <a:off x="5155849" y="3341742"/>
            <a:ext cx="1493497" cy="37904"/>
            <a:chOff x="0" y="0"/>
            <a:chExt cx="6004850" cy="152400"/>
          </a:xfrm>
        </p:grpSpPr>
        <p:sp>
          <p:nvSpPr>
            <p:cNvPr id="12" name="Freeform 12"/>
            <p:cNvSpPr/>
            <p:nvPr/>
          </p:nvSpPr>
          <p:spPr>
            <a:xfrm>
              <a:off x="0" y="0"/>
              <a:ext cx="6004849" cy="152400"/>
            </a:xfrm>
            <a:custGeom>
              <a:avLst/>
              <a:gdLst/>
              <a:ahLst/>
              <a:cxnLst/>
              <a:rect l="l" t="t" r="r" b="b"/>
              <a:pathLst>
                <a:path w="6004849" h="152400">
                  <a:moveTo>
                    <a:pt x="0" y="0"/>
                  </a:moveTo>
                  <a:lnTo>
                    <a:pt x="6004849" y="0"/>
                  </a:lnTo>
                  <a:lnTo>
                    <a:pt x="6004849" y="152400"/>
                  </a:lnTo>
                  <a:lnTo>
                    <a:pt x="0" y="152400"/>
                  </a:lnTo>
                  <a:close/>
                </a:path>
              </a:pathLst>
            </a:custGeom>
            <a:solidFill>
              <a:srgbClr val="E9EFF8"/>
            </a:solidFill>
          </p:spPr>
        </p:sp>
      </p:grpSp>
      <p:grpSp>
        <p:nvGrpSpPr>
          <p:cNvPr id="13" name="Group 13"/>
          <p:cNvGrpSpPr/>
          <p:nvPr/>
        </p:nvGrpSpPr>
        <p:grpSpPr>
          <a:xfrm>
            <a:off x="5504214" y="3322648"/>
            <a:ext cx="76093" cy="7609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049"/>
            </a:solidFill>
          </p:spPr>
        </p:sp>
      </p:grpSp>
      <p:grpSp>
        <p:nvGrpSpPr>
          <p:cNvPr id="15" name="Group 15"/>
          <p:cNvGrpSpPr/>
          <p:nvPr/>
        </p:nvGrpSpPr>
        <p:grpSpPr>
          <a:xfrm>
            <a:off x="5155849" y="3572634"/>
            <a:ext cx="1493497" cy="37904"/>
            <a:chOff x="0" y="0"/>
            <a:chExt cx="6004850" cy="152400"/>
          </a:xfrm>
        </p:grpSpPr>
        <p:sp>
          <p:nvSpPr>
            <p:cNvPr id="16" name="Freeform 16"/>
            <p:cNvSpPr/>
            <p:nvPr/>
          </p:nvSpPr>
          <p:spPr>
            <a:xfrm>
              <a:off x="0" y="0"/>
              <a:ext cx="6004849" cy="152400"/>
            </a:xfrm>
            <a:custGeom>
              <a:avLst/>
              <a:gdLst/>
              <a:ahLst/>
              <a:cxnLst/>
              <a:rect l="l" t="t" r="r" b="b"/>
              <a:pathLst>
                <a:path w="6004849" h="152400">
                  <a:moveTo>
                    <a:pt x="0" y="0"/>
                  </a:moveTo>
                  <a:lnTo>
                    <a:pt x="6004849" y="0"/>
                  </a:lnTo>
                  <a:lnTo>
                    <a:pt x="6004849" y="152400"/>
                  </a:lnTo>
                  <a:lnTo>
                    <a:pt x="0" y="152400"/>
                  </a:lnTo>
                  <a:close/>
                </a:path>
              </a:pathLst>
            </a:custGeom>
            <a:solidFill>
              <a:srgbClr val="E9EFF8"/>
            </a:solidFill>
          </p:spPr>
        </p:sp>
      </p:grpSp>
      <p:grpSp>
        <p:nvGrpSpPr>
          <p:cNvPr id="17" name="Group 17"/>
          <p:cNvGrpSpPr/>
          <p:nvPr/>
        </p:nvGrpSpPr>
        <p:grpSpPr>
          <a:xfrm>
            <a:off x="6110457" y="3553540"/>
            <a:ext cx="76093" cy="7609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049"/>
            </a:solidFill>
          </p:spPr>
        </p:sp>
      </p:grpSp>
      <p:grpSp>
        <p:nvGrpSpPr>
          <p:cNvPr id="19" name="Group 19"/>
          <p:cNvGrpSpPr/>
          <p:nvPr/>
        </p:nvGrpSpPr>
        <p:grpSpPr>
          <a:xfrm>
            <a:off x="5155849" y="3801910"/>
            <a:ext cx="1493497" cy="37904"/>
            <a:chOff x="0" y="0"/>
            <a:chExt cx="6004850" cy="152400"/>
          </a:xfrm>
        </p:grpSpPr>
        <p:sp>
          <p:nvSpPr>
            <p:cNvPr id="20" name="Freeform 20"/>
            <p:cNvSpPr/>
            <p:nvPr/>
          </p:nvSpPr>
          <p:spPr>
            <a:xfrm>
              <a:off x="0" y="0"/>
              <a:ext cx="6004849" cy="152400"/>
            </a:xfrm>
            <a:custGeom>
              <a:avLst/>
              <a:gdLst/>
              <a:ahLst/>
              <a:cxnLst/>
              <a:rect l="l" t="t" r="r" b="b"/>
              <a:pathLst>
                <a:path w="6004849" h="152400">
                  <a:moveTo>
                    <a:pt x="0" y="0"/>
                  </a:moveTo>
                  <a:lnTo>
                    <a:pt x="6004849" y="0"/>
                  </a:lnTo>
                  <a:lnTo>
                    <a:pt x="6004849" y="152400"/>
                  </a:lnTo>
                  <a:lnTo>
                    <a:pt x="0" y="152400"/>
                  </a:lnTo>
                  <a:close/>
                </a:path>
              </a:pathLst>
            </a:custGeom>
            <a:solidFill>
              <a:srgbClr val="E9EFF8"/>
            </a:solidFill>
          </p:spPr>
        </p:sp>
      </p:grpSp>
      <p:grpSp>
        <p:nvGrpSpPr>
          <p:cNvPr id="21" name="Group 21"/>
          <p:cNvGrpSpPr/>
          <p:nvPr/>
        </p:nvGrpSpPr>
        <p:grpSpPr>
          <a:xfrm>
            <a:off x="6003618" y="3782815"/>
            <a:ext cx="76093" cy="7609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049"/>
            </a:solidFill>
          </p:spPr>
        </p:sp>
      </p:grpSp>
      <p:pic>
        <p:nvPicPr>
          <p:cNvPr id="23" name="Picture 23"/>
          <p:cNvPicPr>
            <a:picLocks noChangeAspect="1"/>
          </p:cNvPicPr>
          <p:nvPr/>
        </p:nvPicPr>
        <p:blipFill>
          <a:blip r:embed="rId5"/>
          <a:stretch>
            <a:fillRect/>
          </a:stretch>
        </p:blipFill>
        <p:spPr>
          <a:xfrm>
            <a:off x="5006499" y="4261800"/>
            <a:ext cx="1792196" cy="358439"/>
          </a:xfrm>
          <a:prstGeom prst="rect">
            <a:avLst/>
          </a:prstGeom>
        </p:spPr>
      </p:pic>
      <p:pic>
        <p:nvPicPr>
          <p:cNvPr id="24" name="Picture 24"/>
          <p:cNvPicPr>
            <a:picLocks noChangeAspect="1"/>
          </p:cNvPicPr>
          <p:nvPr/>
        </p:nvPicPr>
        <p:blipFill>
          <a:blip r:embed="rId6"/>
          <a:stretch>
            <a:fillRect/>
          </a:stretch>
        </p:blipFill>
        <p:spPr>
          <a:xfrm>
            <a:off x="5006499" y="4493792"/>
            <a:ext cx="1792196" cy="358439"/>
          </a:xfrm>
          <a:prstGeom prst="rect">
            <a:avLst/>
          </a:prstGeom>
        </p:spPr>
      </p:pic>
      <p:grpSp>
        <p:nvGrpSpPr>
          <p:cNvPr id="25" name="Group 25"/>
          <p:cNvGrpSpPr/>
          <p:nvPr/>
        </p:nvGrpSpPr>
        <p:grpSpPr>
          <a:xfrm>
            <a:off x="5165222" y="5135935"/>
            <a:ext cx="1484124" cy="562650"/>
            <a:chOff x="0" y="0"/>
            <a:chExt cx="3070946" cy="1164235"/>
          </a:xfrm>
        </p:grpSpPr>
        <p:sp>
          <p:nvSpPr>
            <p:cNvPr id="26" name="Freeform 26"/>
            <p:cNvSpPr/>
            <p:nvPr/>
          </p:nvSpPr>
          <p:spPr>
            <a:xfrm>
              <a:off x="0" y="0"/>
              <a:ext cx="3070947" cy="1164235"/>
            </a:xfrm>
            <a:custGeom>
              <a:avLst/>
              <a:gdLst/>
              <a:ahLst/>
              <a:cxnLst/>
              <a:rect l="l" t="t" r="r" b="b"/>
              <a:pathLst>
                <a:path w="3070947" h="1164235">
                  <a:moveTo>
                    <a:pt x="2946486" y="1164235"/>
                  </a:moveTo>
                  <a:lnTo>
                    <a:pt x="124460" y="1164235"/>
                  </a:lnTo>
                  <a:cubicBezTo>
                    <a:pt x="55880" y="1164235"/>
                    <a:pt x="0" y="1108355"/>
                    <a:pt x="0" y="1039775"/>
                  </a:cubicBezTo>
                  <a:lnTo>
                    <a:pt x="0" y="124460"/>
                  </a:lnTo>
                  <a:cubicBezTo>
                    <a:pt x="0" y="55880"/>
                    <a:pt x="55880" y="0"/>
                    <a:pt x="124460" y="0"/>
                  </a:cubicBezTo>
                  <a:lnTo>
                    <a:pt x="2946487" y="0"/>
                  </a:lnTo>
                  <a:cubicBezTo>
                    <a:pt x="3015067" y="0"/>
                    <a:pt x="3070947" y="55880"/>
                    <a:pt x="3070947" y="124460"/>
                  </a:cubicBezTo>
                  <a:lnTo>
                    <a:pt x="3070947" y="1039775"/>
                  </a:lnTo>
                  <a:cubicBezTo>
                    <a:pt x="3070947" y="1108355"/>
                    <a:pt x="3015067" y="1164235"/>
                    <a:pt x="2946487" y="1164235"/>
                  </a:cubicBezTo>
                  <a:close/>
                </a:path>
              </a:pathLst>
            </a:custGeom>
            <a:solidFill>
              <a:srgbClr val="E9EFF8"/>
            </a:solidFill>
          </p:spPr>
        </p:sp>
      </p:grpSp>
      <p:pic>
        <p:nvPicPr>
          <p:cNvPr id="27" name="Picture 27"/>
          <p:cNvPicPr>
            <a:picLocks noChangeAspect="1"/>
          </p:cNvPicPr>
          <p:nvPr/>
        </p:nvPicPr>
        <p:blipFill>
          <a:blip r:embed="rId7"/>
          <a:stretch>
            <a:fillRect/>
          </a:stretch>
        </p:blipFill>
        <p:spPr>
          <a:xfrm>
            <a:off x="5011185" y="4724935"/>
            <a:ext cx="1792196" cy="358439"/>
          </a:xfrm>
          <a:prstGeom prst="rect">
            <a:avLst/>
          </a:prstGeom>
        </p:spPr>
      </p:pic>
      <p:grpSp>
        <p:nvGrpSpPr>
          <p:cNvPr id="28" name="Group 28"/>
          <p:cNvGrpSpPr/>
          <p:nvPr/>
        </p:nvGrpSpPr>
        <p:grpSpPr>
          <a:xfrm>
            <a:off x="3286620" y="3074261"/>
            <a:ext cx="1678500" cy="427353"/>
            <a:chOff x="0" y="0"/>
            <a:chExt cx="3473149" cy="884277"/>
          </a:xfrm>
        </p:grpSpPr>
        <p:sp>
          <p:nvSpPr>
            <p:cNvPr id="29" name="Freeform 29"/>
            <p:cNvSpPr/>
            <p:nvPr/>
          </p:nvSpPr>
          <p:spPr>
            <a:xfrm>
              <a:off x="0" y="0"/>
              <a:ext cx="3473149" cy="884277"/>
            </a:xfrm>
            <a:custGeom>
              <a:avLst/>
              <a:gdLst/>
              <a:ahLst/>
              <a:cxnLst/>
              <a:rect l="l" t="t" r="r" b="b"/>
              <a:pathLst>
                <a:path w="3473149" h="884277">
                  <a:moveTo>
                    <a:pt x="3348689" y="884277"/>
                  </a:moveTo>
                  <a:lnTo>
                    <a:pt x="124460" y="884277"/>
                  </a:lnTo>
                  <a:cubicBezTo>
                    <a:pt x="55880" y="884277"/>
                    <a:pt x="0" y="828397"/>
                    <a:pt x="0" y="759817"/>
                  </a:cubicBezTo>
                  <a:lnTo>
                    <a:pt x="0" y="124460"/>
                  </a:lnTo>
                  <a:cubicBezTo>
                    <a:pt x="0" y="55880"/>
                    <a:pt x="55880" y="0"/>
                    <a:pt x="124460" y="0"/>
                  </a:cubicBezTo>
                  <a:lnTo>
                    <a:pt x="3348689" y="0"/>
                  </a:lnTo>
                  <a:cubicBezTo>
                    <a:pt x="3417269" y="0"/>
                    <a:pt x="3473149" y="55880"/>
                    <a:pt x="3473149" y="124460"/>
                  </a:cubicBezTo>
                  <a:lnTo>
                    <a:pt x="3473149" y="759817"/>
                  </a:lnTo>
                  <a:cubicBezTo>
                    <a:pt x="3473149" y="828397"/>
                    <a:pt x="3417269" y="884277"/>
                    <a:pt x="3348689" y="884277"/>
                  </a:cubicBezTo>
                  <a:close/>
                </a:path>
              </a:pathLst>
            </a:custGeom>
            <a:solidFill>
              <a:srgbClr val="E9EFF8"/>
            </a:solidFill>
          </p:spPr>
        </p:sp>
      </p:grpSp>
      <p:grpSp>
        <p:nvGrpSpPr>
          <p:cNvPr id="30" name="Group 30"/>
          <p:cNvGrpSpPr/>
          <p:nvPr/>
        </p:nvGrpSpPr>
        <p:grpSpPr>
          <a:xfrm>
            <a:off x="3286620" y="3720459"/>
            <a:ext cx="1678500" cy="427353"/>
            <a:chOff x="0" y="0"/>
            <a:chExt cx="3473149" cy="884277"/>
          </a:xfrm>
        </p:grpSpPr>
        <p:sp>
          <p:nvSpPr>
            <p:cNvPr id="31" name="Freeform 31"/>
            <p:cNvSpPr/>
            <p:nvPr/>
          </p:nvSpPr>
          <p:spPr>
            <a:xfrm>
              <a:off x="0" y="0"/>
              <a:ext cx="3473149" cy="884277"/>
            </a:xfrm>
            <a:custGeom>
              <a:avLst/>
              <a:gdLst/>
              <a:ahLst/>
              <a:cxnLst/>
              <a:rect l="l" t="t" r="r" b="b"/>
              <a:pathLst>
                <a:path w="3473149" h="884277">
                  <a:moveTo>
                    <a:pt x="3348689" y="884277"/>
                  </a:moveTo>
                  <a:lnTo>
                    <a:pt x="124460" y="884277"/>
                  </a:lnTo>
                  <a:cubicBezTo>
                    <a:pt x="55880" y="884277"/>
                    <a:pt x="0" y="828397"/>
                    <a:pt x="0" y="759817"/>
                  </a:cubicBezTo>
                  <a:lnTo>
                    <a:pt x="0" y="124460"/>
                  </a:lnTo>
                  <a:cubicBezTo>
                    <a:pt x="0" y="55880"/>
                    <a:pt x="55880" y="0"/>
                    <a:pt x="124460" y="0"/>
                  </a:cubicBezTo>
                  <a:lnTo>
                    <a:pt x="3348689" y="0"/>
                  </a:lnTo>
                  <a:cubicBezTo>
                    <a:pt x="3417269" y="0"/>
                    <a:pt x="3473149" y="55880"/>
                    <a:pt x="3473149" y="124460"/>
                  </a:cubicBezTo>
                  <a:lnTo>
                    <a:pt x="3473149" y="759817"/>
                  </a:lnTo>
                  <a:cubicBezTo>
                    <a:pt x="3473149" y="828397"/>
                    <a:pt x="3417269" y="884277"/>
                    <a:pt x="3348689" y="884277"/>
                  </a:cubicBezTo>
                  <a:close/>
                </a:path>
              </a:pathLst>
            </a:custGeom>
            <a:solidFill>
              <a:srgbClr val="E9EFF8"/>
            </a:solidFill>
          </p:spPr>
        </p:sp>
      </p:grpSp>
      <p:grpSp>
        <p:nvGrpSpPr>
          <p:cNvPr id="32" name="Group 32"/>
          <p:cNvGrpSpPr/>
          <p:nvPr/>
        </p:nvGrpSpPr>
        <p:grpSpPr>
          <a:xfrm>
            <a:off x="3274267" y="5601421"/>
            <a:ext cx="1690852" cy="113473"/>
            <a:chOff x="0" y="0"/>
            <a:chExt cx="9840612" cy="660400"/>
          </a:xfrm>
        </p:grpSpPr>
        <p:sp>
          <p:nvSpPr>
            <p:cNvPr id="33" name="Freeform 33"/>
            <p:cNvSpPr/>
            <p:nvPr/>
          </p:nvSpPr>
          <p:spPr>
            <a:xfrm>
              <a:off x="0" y="0"/>
              <a:ext cx="9840612" cy="660400"/>
            </a:xfrm>
            <a:custGeom>
              <a:avLst/>
              <a:gdLst/>
              <a:ahLst/>
              <a:cxnLst/>
              <a:rect l="l" t="t" r="r" b="b"/>
              <a:pathLst>
                <a:path w="9840612" h="660400">
                  <a:moveTo>
                    <a:pt x="9716152" y="660400"/>
                  </a:moveTo>
                  <a:lnTo>
                    <a:pt x="124460" y="660400"/>
                  </a:lnTo>
                  <a:cubicBezTo>
                    <a:pt x="55880" y="660400"/>
                    <a:pt x="0" y="604520"/>
                    <a:pt x="0" y="535940"/>
                  </a:cubicBezTo>
                  <a:lnTo>
                    <a:pt x="0" y="124460"/>
                  </a:lnTo>
                  <a:cubicBezTo>
                    <a:pt x="0" y="55880"/>
                    <a:pt x="55880" y="0"/>
                    <a:pt x="124460" y="0"/>
                  </a:cubicBezTo>
                  <a:lnTo>
                    <a:pt x="9716152" y="0"/>
                  </a:lnTo>
                  <a:cubicBezTo>
                    <a:pt x="9784731" y="0"/>
                    <a:pt x="9840612" y="55880"/>
                    <a:pt x="9840612" y="124460"/>
                  </a:cubicBezTo>
                  <a:lnTo>
                    <a:pt x="9840612" y="535940"/>
                  </a:lnTo>
                  <a:cubicBezTo>
                    <a:pt x="9840612" y="604520"/>
                    <a:pt x="9784731" y="660400"/>
                    <a:pt x="9716152" y="660400"/>
                  </a:cubicBezTo>
                  <a:close/>
                </a:path>
              </a:pathLst>
            </a:custGeom>
            <a:solidFill>
              <a:srgbClr val="E9EFF8"/>
            </a:solidFill>
          </p:spPr>
        </p:sp>
      </p:grpSp>
      <p:grpSp>
        <p:nvGrpSpPr>
          <p:cNvPr id="34" name="Group 34"/>
          <p:cNvGrpSpPr/>
          <p:nvPr/>
        </p:nvGrpSpPr>
        <p:grpSpPr>
          <a:xfrm>
            <a:off x="3274267" y="5148953"/>
            <a:ext cx="1690852" cy="113473"/>
            <a:chOff x="0" y="0"/>
            <a:chExt cx="9840612" cy="660400"/>
          </a:xfrm>
        </p:grpSpPr>
        <p:sp>
          <p:nvSpPr>
            <p:cNvPr id="35" name="Freeform 35"/>
            <p:cNvSpPr/>
            <p:nvPr/>
          </p:nvSpPr>
          <p:spPr>
            <a:xfrm>
              <a:off x="0" y="0"/>
              <a:ext cx="9840612" cy="660400"/>
            </a:xfrm>
            <a:custGeom>
              <a:avLst/>
              <a:gdLst/>
              <a:ahLst/>
              <a:cxnLst/>
              <a:rect l="l" t="t" r="r" b="b"/>
              <a:pathLst>
                <a:path w="9840612" h="660400">
                  <a:moveTo>
                    <a:pt x="9716152" y="660400"/>
                  </a:moveTo>
                  <a:lnTo>
                    <a:pt x="124460" y="660400"/>
                  </a:lnTo>
                  <a:cubicBezTo>
                    <a:pt x="55880" y="660400"/>
                    <a:pt x="0" y="604520"/>
                    <a:pt x="0" y="535940"/>
                  </a:cubicBezTo>
                  <a:lnTo>
                    <a:pt x="0" y="124460"/>
                  </a:lnTo>
                  <a:cubicBezTo>
                    <a:pt x="0" y="55880"/>
                    <a:pt x="55880" y="0"/>
                    <a:pt x="124460" y="0"/>
                  </a:cubicBezTo>
                  <a:lnTo>
                    <a:pt x="9716152" y="0"/>
                  </a:lnTo>
                  <a:cubicBezTo>
                    <a:pt x="9784731" y="0"/>
                    <a:pt x="9840612" y="55880"/>
                    <a:pt x="9840612" y="124460"/>
                  </a:cubicBezTo>
                  <a:lnTo>
                    <a:pt x="9840612" y="535940"/>
                  </a:lnTo>
                  <a:cubicBezTo>
                    <a:pt x="9840612" y="604520"/>
                    <a:pt x="9784731" y="660400"/>
                    <a:pt x="9716152" y="660400"/>
                  </a:cubicBezTo>
                  <a:close/>
                </a:path>
              </a:pathLst>
            </a:custGeom>
            <a:solidFill>
              <a:srgbClr val="E9EFF8"/>
            </a:solidFill>
          </p:spPr>
        </p:sp>
      </p:grpSp>
      <p:grpSp>
        <p:nvGrpSpPr>
          <p:cNvPr id="36" name="Group 36"/>
          <p:cNvGrpSpPr/>
          <p:nvPr/>
        </p:nvGrpSpPr>
        <p:grpSpPr>
          <a:xfrm>
            <a:off x="3274267" y="5299776"/>
            <a:ext cx="1690852" cy="113473"/>
            <a:chOff x="0" y="0"/>
            <a:chExt cx="9840612" cy="660400"/>
          </a:xfrm>
        </p:grpSpPr>
        <p:sp>
          <p:nvSpPr>
            <p:cNvPr id="37" name="Freeform 37"/>
            <p:cNvSpPr/>
            <p:nvPr/>
          </p:nvSpPr>
          <p:spPr>
            <a:xfrm>
              <a:off x="0" y="0"/>
              <a:ext cx="9840612" cy="660400"/>
            </a:xfrm>
            <a:custGeom>
              <a:avLst/>
              <a:gdLst/>
              <a:ahLst/>
              <a:cxnLst/>
              <a:rect l="l" t="t" r="r" b="b"/>
              <a:pathLst>
                <a:path w="9840612" h="660400">
                  <a:moveTo>
                    <a:pt x="9716152" y="660400"/>
                  </a:moveTo>
                  <a:lnTo>
                    <a:pt x="124460" y="660400"/>
                  </a:lnTo>
                  <a:cubicBezTo>
                    <a:pt x="55880" y="660400"/>
                    <a:pt x="0" y="604520"/>
                    <a:pt x="0" y="535940"/>
                  </a:cubicBezTo>
                  <a:lnTo>
                    <a:pt x="0" y="124460"/>
                  </a:lnTo>
                  <a:cubicBezTo>
                    <a:pt x="0" y="55880"/>
                    <a:pt x="55880" y="0"/>
                    <a:pt x="124460" y="0"/>
                  </a:cubicBezTo>
                  <a:lnTo>
                    <a:pt x="9716152" y="0"/>
                  </a:lnTo>
                  <a:cubicBezTo>
                    <a:pt x="9784731" y="0"/>
                    <a:pt x="9840612" y="55880"/>
                    <a:pt x="9840612" y="124460"/>
                  </a:cubicBezTo>
                  <a:lnTo>
                    <a:pt x="9840612" y="535940"/>
                  </a:lnTo>
                  <a:cubicBezTo>
                    <a:pt x="9840612" y="604520"/>
                    <a:pt x="9784731" y="660400"/>
                    <a:pt x="9716152" y="660400"/>
                  </a:cubicBezTo>
                  <a:close/>
                </a:path>
              </a:pathLst>
            </a:custGeom>
            <a:solidFill>
              <a:srgbClr val="E9EFF8"/>
            </a:solidFill>
          </p:spPr>
        </p:sp>
      </p:grpSp>
      <p:grpSp>
        <p:nvGrpSpPr>
          <p:cNvPr id="38" name="Group 38"/>
          <p:cNvGrpSpPr/>
          <p:nvPr/>
        </p:nvGrpSpPr>
        <p:grpSpPr>
          <a:xfrm>
            <a:off x="3274267" y="5450599"/>
            <a:ext cx="1690852" cy="113473"/>
            <a:chOff x="0" y="0"/>
            <a:chExt cx="9840612" cy="660400"/>
          </a:xfrm>
        </p:grpSpPr>
        <p:sp>
          <p:nvSpPr>
            <p:cNvPr id="39" name="Freeform 39"/>
            <p:cNvSpPr/>
            <p:nvPr/>
          </p:nvSpPr>
          <p:spPr>
            <a:xfrm>
              <a:off x="0" y="0"/>
              <a:ext cx="9840612" cy="660400"/>
            </a:xfrm>
            <a:custGeom>
              <a:avLst/>
              <a:gdLst/>
              <a:ahLst/>
              <a:cxnLst/>
              <a:rect l="l" t="t" r="r" b="b"/>
              <a:pathLst>
                <a:path w="9840612" h="660400">
                  <a:moveTo>
                    <a:pt x="9716152" y="660400"/>
                  </a:moveTo>
                  <a:lnTo>
                    <a:pt x="124460" y="660400"/>
                  </a:lnTo>
                  <a:cubicBezTo>
                    <a:pt x="55880" y="660400"/>
                    <a:pt x="0" y="604520"/>
                    <a:pt x="0" y="535940"/>
                  </a:cubicBezTo>
                  <a:lnTo>
                    <a:pt x="0" y="124460"/>
                  </a:lnTo>
                  <a:cubicBezTo>
                    <a:pt x="0" y="55880"/>
                    <a:pt x="55880" y="0"/>
                    <a:pt x="124460" y="0"/>
                  </a:cubicBezTo>
                  <a:lnTo>
                    <a:pt x="9716152" y="0"/>
                  </a:lnTo>
                  <a:cubicBezTo>
                    <a:pt x="9784731" y="0"/>
                    <a:pt x="9840612" y="55880"/>
                    <a:pt x="9840612" y="124460"/>
                  </a:cubicBezTo>
                  <a:lnTo>
                    <a:pt x="9840612" y="535940"/>
                  </a:lnTo>
                  <a:cubicBezTo>
                    <a:pt x="9840612" y="604520"/>
                    <a:pt x="9784731" y="660400"/>
                    <a:pt x="9716152" y="660400"/>
                  </a:cubicBezTo>
                  <a:close/>
                </a:path>
              </a:pathLst>
            </a:custGeom>
            <a:solidFill>
              <a:srgbClr val="E9EFF8"/>
            </a:solidFill>
          </p:spPr>
        </p:sp>
      </p:grpSp>
      <p:grpSp>
        <p:nvGrpSpPr>
          <p:cNvPr id="40" name="Group 40"/>
          <p:cNvGrpSpPr/>
          <p:nvPr/>
        </p:nvGrpSpPr>
        <p:grpSpPr>
          <a:xfrm>
            <a:off x="3280443" y="4819724"/>
            <a:ext cx="1684676" cy="113473"/>
            <a:chOff x="0" y="0"/>
            <a:chExt cx="9804667" cy="660400"/>
          </a:xfrm>
        </p:grpSpPr>
        <p:sp>
          <p:nvSpPr>
            <p:cNvPr id="41" name="Freeform 41"/>
            <p:cNvSpPr/>
            <p:nvPr/>
          </p:nvSpPr>
          <p:spPr>
            <a:xfrm>
              <a:off x="0" y="0"/>
              <a:ext cx="9804667" cy="660400"/>
            </a:xfrm>
            <a:custGeom>
              <a:avLst/>
              <a:gdLst/>
              <a:ahLst/>
              <a:cxnLst/>
              <a:rect l="l" t="t" r="r" b="b"/>
              <a:pathLst>
                <a:path w="9804667" h="660400">
                  <a:moveTo>
                    <a:pt x="9680207" y="660400"/>
                  </a:moveTo>
                  <a:lnTo>
                    <a:pt x="124460" y="660400"/>
                  </a:lnTo>
                  <a:cubicBezTo>
                    <a:pt x="55880" y="660400"/>
                    <a:pt x="0" y="604520"/>
                    <a:pt x="0" y="535940"/>
                  </a:cubicBezTo>
                  <a:lnTo>
                    <a:pt x="0" y="124460"/>
                  </a:lnTo>
                  <a:cubicBezTo>
                    <a:pt x="0" y="55880"/>
                    <a:pt x="55880" y="0"/>
                    <a:pt x="124460" y="0"/>
                  </a:cubicBezTo>
                  <a:lnTo>
                    <a:pt x="9680208" y="0"/>
                  </a:lnTo>
                  <a:cubicBezTo>
                    <a:pt x="9748787" y="0"/>
                    <a:pt x="9804667" y="55880"/>
                    <a:pt x="9804667" y="124460"/>
                  </a:cubicBezTo>
                  <a:lnTo>
                    <a:pt x="9804667" y="535940"/>
                  </a:lnTo>
                  <a:cubicBezTo>
                    <a:pt x="9804667" y="604520"/>
                    <a:pt x="9748787" y="660400"/>
                    <a:pt x="9680208" y="660400"/>
                  </a:cubicBezTo>
                  <a:close/>
                </a:path>
              </a:pathLst>
            </a:custGeom>
            <a:solidFill>
              <a:srgbClr val="E9EFF8"/>
            </a:solidFill>
          </p:spPr>
        </p:sp>
      </p:grpSp>
      <p:grpSp>
        <p:nvGrpSpPr>
          <p:cNvPr id="42" name="Group 42"/>
          <p:cNvGrpSpPr/>
          <p:nvPr/>
        </p:nvGrpSpPr>
        <p:grpSpPr>
          <a:xfrm>
            <a:off x="3280443" y="4367256"/>
            <a:ext cx="1684676" cy="113473"/>
            <a:chOff x="0" y="0"/>
            <a:chExt cx="9804667" cy="660400"/>
          </a:xfrm>
        </p:grpSpPr>
        <p:sp>
          <p:nvSpPr>
            <p:cNvPr id="43" name="Freeform 43"/>
            <p:cNvSpPr/>
            <p:nvPr/>
          </p:nvSpPr>
          <p:spPr>
            <a:xfrm>
              <a:off x="0" y="0"/>
              <a:ext cx="9804667" cy="660400"/>
            </a:xfrm>
            <a:custGeom>
              <a:avLst/>
              <a:gdLst/>
              <a:ahLst/>
              <a:cxnLst/>
              <a:rect l="l" t="t" r="r" b="b"/>
              <a:pathLst>
                <a:path w="9804667" h="660400">
                  <a:moveTo>
                    <a:pt x="9680207" y="660400"/>
                  </a:moveTo>
                  <a:lnTo>
                    <a:pt x="124460" y="660400"/>
                  </a:lnTo>
                  <a:cubicBezTo>
                    <a:pt x="55880" y="660400"/>
                    <a:pt x="0" y="604520"/>
                    <a:pt x="0" y="535940"/>
                  </a:cubicBezTo>
                  <a:lnTo>
                    <a:pt x="0" y="124460"/>
                  </a:lnTo>
                  <a:cubicBezTo>
                    <a:pt x="0" y="55880"/>
                    <a:pt x="55880" y="0"/>
                    <a:pt x="124460" y="0"/>
                  </a:cubicBezTo>
                  <a:lnTo>
                    <a:pt x="9680208" y="0"/>
                  </a:lnTo>
                  <a:cubicBezTo>
                    <a:pt x="9748787" y="0"/>
                    <a:pt x="9804667" y="55880"/>
                    <a:pt x="9804667" y="124460"/>
                  </a:cubicBezTo>
                  <a:lnTo>
                    <a:pt x="9804667" y="535940"/>
                  </a:lnTo>
                  <a:cubicBezTo>
                    <a:pt x="9804667" y="604520"/>
                    <a:pt x="9748787" y="660400"/>
                    <a:pt x="9680208" y="660400"/>
                  </a:cubicBezTo>
                  <a:close/>
                </a:path>
              </a:pathLst>
            </a:custGeom>
            <a:solidFill>
              <a:srgbClr val="E9EFF8"/>
            </a:solidFill>
          </p:spPr>
        </p:sp>
      </p:grpSp>
      <p:grpSp>
        <p:nvGrpSpPr>
          <p:cNvPr id="44" name="Group 44"/>
          <p:cNvGrpSpPr/>
          <p:nvPr/>
        </p:nvGrpSpPr>
        <p:grpSpPr>
          <a:xfrm>
            <a:off x="3280443" y="4518079"/>
            <a:ext cx="1684676" cy="113473"/>
            <a:chOff x="0" y="0"/>
            <a:chExt cx="9804667" cy="660400"/>
          </a:xfrm>
        </p:grpSpPr>
        <p:sp>
          <p:nvSpPr>
            <p:cNvPr id="45" name="Freeform 45"/>
            <p:cNvSpPr/>
            <p:nvPr/>
          </p:nvSpPr>
          <p:spPr>
            <a:xfrm>
              <a:off x="0" y="0"/>
              <a:ext cx="9804667" cy="660400"/>
            </a:xfrm>
            <a:custGeom>
              <a:avLst/>
              <a:gdLst/>
              <a:ahLst/>
              <a:cxnLst/>
              <a:rect l="l" t="t" r="r" b="b"/>
              <a:pathLst>
                <a:path w="9804667" h="660400">
                  <a:moveTo>
                    <a:pt x="9680207" y="660400"/>
                  </a:moveTo>
                  <a:lnTo>
                    <a:pt x="124460" y="660400"/>
                  </a:lnTo>
                  <a:cubicBezTo>
                    <a:pt x="55880" y="660400"/>
                    <a:pt x="0" y="604520"/>
                    <a:pt x="0" y="535940"/>
                  </a:cubicBezTo>
                  <a:lnTo>
                    <a:pt x="0" y="124460"/>
                  </a:lnTo>
                  <a:cubicBezTo>
                    <a:pt x="0" y="55880"/>
                    <a:pt x="55880" y="0"/>
                    <a:pt x="124460" y="0"/>
                  </a:cubicBezTo>
                  <a:lnTo>
                    <a:pt x="9680208" y="0"/>
                  </a:lnTo>
                  <a:cubicBezTo>
                    <a:pt x="9748787" y="0"/>
                    <a:pt x="9804667" y="55880"/>
                    <a:pt x="9804667" y="124460"/>
                  </a:cubicBezTo>
                  <a:lnTo>
                    <a:pt x="9804667" y="535940"/>
                  </a:lnTo>
                  <a:cubicBezTo>
                    <a:pt x="9804667" y="604520"/>
                    <a:pt x="9748787" y="660400"/>
                    <a:pt x="9680208" y="660400"/>
                  </a:cubicBezTo>
                  <a:close/>
                </a:path>
              </a:pathLst>
            </a:custGeom>
            <a:solidFill>
              <a:srgbClr val="E9EFF8"/>
            </a:solidFill>
          </p:spPr>
        </p:sp>
      </p:grpSp>
      <p:grpSp>
        <p:nvGrpSpPr>
          <p:cNvPr id="46" name="Group 46"/>
          <p:cNvGrpSpPr/>
          <p:nvPr/>
        </p:nvGrpSpPr>
        <p:grpSpPr>
          <a:xfrm>
            <a:off x="3280443" y="4668901"/>
            <a:ext cx="1684676" cy="113473"/>
            <a:chOff x="0" y="0"/>
            <a:chExt cx="9804667" cy="660400"/>
          </a:xfrm>
        </p:grpSpPr>
        <p:sp>
          <p:nvSpPr>
            <p:cNvPr id="47" name="Freeform 47"/>
            <p:cNvSpPr/>
            <p:nvPr/>
          </p:nvSpPr>
          <p:spPr>
            <a:xfrm>
              <a:off x="0" y="0"/>
              <a:ext cx="9804667" cy="660400"/>
            </a:xfrm>
            <a:custGeom>
              <a:avLst/>
              <a:gdLst/>
              <a:ahLst/>
              <a:cxnLst/>
              <a:rect l="l" t="t" r="r" b="b"/>
              <a:pathLst>
                <a:path w="9804667" h="660400">
                  <a:moveTo>
                    <a:pt x="9680207" y="660400"/>
                  </a:moveTo>
                  <a:lnTo>
                    <a:pt x="124460" y="660400"/>
                  </a:lnTo>
                  <a:cubicBezTo>
                    <a:pt x="55880" y="660400"/>
                    <a:pt x="0" y="604520"/>
                    <a:pt x="0" y="535940"/>
                  </a:cubicBezTo>
                  <a:lnTo>
                    <a:pt x="0" y="124460"/>
                  </a:lnTo>
                  <a:cubicBezTo>
                    <a:pt x="0" y="55880"/>
                    <a:pt x="55880" y="0"/>
                    <a:pt x="124460" y="0"/>
                  </a:cubicBezTo>
                  <a:lnTo>
                    <a:pt x="9680208" y="0"/>
                  </a:lnTo>
                  <a:cubicBezTo>
                    <a:pt x="9748787" y="0"/>
                    <a:pt x="9804667" y="55880"/>
                    <a:pt x="9804667" y="124460"/>
                  </a:cubicBezTo>
                  <a:lnTo>
                    <a:pt x="9804667" y="535940"/>
                  </a:lnTo>
                  <a:cubicBezTo>
                    <a:pt x="9804667" y="604520"/>
                    <a:pt x="9748787" y="660400"/>
                    <a:pt x="9680208" y="660400"/>
                  </a:cubicBezTo>
                  <a:close/>
                </a:path>
              </a:pathLst>
            </a:custGeom>
            <a:solidFill>
              <a:srgbClr val="E9EFF8"/>
            </a:solidFill>
          </p:spPr>
        </p:sp>
      </p:grpSp>
      <p:graphicFrame>
        <p:nvGraphicFramePr>
          <p:cNvPr id="48" name="Table 48"/>
          <p:cNvGraphicFramePr>
            <a:graphicFrameLocks noGrp="1"/>
          </p:cNvGraphicFramePr>
          <p:nvPr/>
        </p:nvGraphicFramePr>
        <p:xfrm>
          <a:off x="567000" y="659091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a:solidFill>
                            <a:srgbClr val="FFFFFF"/>
                          </a:solidFill>
                          <a:latin typeface="Barlow 1 Ultra-Bold"/>
                        </a:rPr>
                        <a:t>GOALS</a:t>
                      </a:r>
                      <a:endParaRPr lang="en-US" sz="110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49" name="TextBox 49"/>
          <p:cNvSpPr txBox="1"/>
          <p:nvPr/>
        </p:nvSpPr>
        <p:spPr>
          <a:xfrm>
            <a:off x="925696" y="2890255"/>
            <a:ext cx="1139831" cy="119803"/>
          </a:xfrm>
          <a:prstGeom prst="rect">
            <a:avLst/>
          </a:prstGeom>
        </p:spPr>
        <p:txBody>
          <a:bodyPr lIns="0" tIns="0" rIns="0" bIns="0" rtlCol="0" anchor="t">
            <a:spAutoFit/>
          </a:bodyPr>
          <a:lstStyle/>
          <a:p>
            <a:pPr>
              <a:lnSpc>
                <a:spcPts val="979"/>
              </a:lnSpc>
            </a:pPr>
            <a:r>
              <a:rPr lang="en-US" sz="699" spc="139">
                <a:solidFill>
                  <a:srgbClr val="FFFFFF"/>
                </a:solidFill>
                <a:latin typeface="Barlow 2"/>
              </a:rPr>
              <a:t>TARGET AUDIENCE </a:t>
            </a:r>
          </a:p>
        </p:txBody>
      </p:sp>
      <p:sp>
        <p:nvSpPr>
          <p:cNvPr id="50" name="TextBox 50"/>
          <p:cNvSpPr txBox="1"/>
          <p:nvPr/>
        </p:nvSpPr>
        <p:spPr>
          <a:xfrm>
            <a:off x="925696" y="3135135"/>
            <a:ext cx="1864552" cy="475403"/>
          </a:xfrm>
          <a:prstGeom prst="rect">
            <a:avLst/>
          </a:prstGeom>
        </p:spPr>
        <p:txBody>
          <a:bodyPr lIns="0" tIns="0" rIns="0" bIns="0" rtlCol="0" anchor="t">
            <a:spAutoFit/>
          </a:bodyPr>
          <a:lstStyle/>
          <a:p>
            <a:pPr marL="0" lvl="0" indent="0" algn="l">
              <a:lnSpc>
                <a:spcPts val="979"/>
              </a:lnSpc>
              <a:spcBef>
                <a:spcPct val="0"/>
              </a:spcBef>
            </a:pPr>
            <a:r>
              <a:rPr lang="en-US" sz="699">
                <a:solidFill>
                  <a:srgbClr val="E9EFF8"/>
                </a:solidFill>
                <a:latin typeface="Barlow 3"/>
              </a:rPr>
              <a:t>The social toddler mom, enjoys good food and drinks with friends and family at child friendly restaurants  that cater to all diets and preferences</a:t>
            </a:r>
          </a:p>
        </p:txBody>
      </p:sp>
      <p:sp>
        <p:nvSpPr>
          <p:cNvPr id="51" name="TextBox 51"/>
          <p:cNvSpPr txBox="1"/>
          <p:nvPr/>
        </p:nvSpPr>
        <p:spPr>
          <a:xfrm>
            <a:off x="925696" y="5171150"/>
            <a:ext cx="525390" cy="593936"/>
          </a:xfrm>
          <a:prstGeom prst="rect">
            <a:avLst/>
          </a:prstGeom>
        </p:spPr>
        <p:txBody>
          <a:bodyPr lIns="0" tIns="0" rIns="0" bIns="0" rtlCol="0" anchor="t">
            <a:spAutoFit/>
          </a:bodyPr>
          <a:lstStyle/>
          <a:p>
            <a:pPr>
              <a:lnSpc>
                <a:spcPts val="979"/>
              </a:lnSpc>
            </a:pPr>
            <a:r>
              <a:rPr lang="en-US" sz="699">
                <a:solidFill>
                  <a:srgbClr val="E9EFF8"/>
                </a:solidFill>
                <a:latin typeface="Barlow 4"/>
              </a:rPr>
              <a:t>Gender</a:t>
            </a:r>
          </a:p>
          <a:p>
            <a:pPr>
              <a:lnSpc>
                <a:spcPts val="979"/>
              </a:lnSpc>
            </a:pPr>
            <a:r>
              <a:rPr lang="en-US" sz="699">
                <a:solidFill>
                  <a:srgbClr val="E9EFF8"/>
                </a:solidFill>
                <a:latin typeface="Barlow 4"/>
              </a:rPr>
              <a:t>Age</a:t>
            </a:r>
          </a:p>
          <a:p>
            <a:pPr>
              <a:lnSpc>
                <a:spcPts val="979"/>
              </a:lnSpc>
            </a:pPr>
            <a:r>
              <a:rPr lang="en-US" sz="699">
                <a:solidFill>
                  <a:srgbClr val="E9EFF8"/>
                </a:solidFill>
                <a:latin typeface="Barlow 4"/>
              </a:rPr>
              <a:t>Education</a:t>
            </a:r>
          </a:p>
          <a:p>
            <a:pPr>
              <a:lnSpc>
                <a:spcPts val="979"/>
              </a:lnSpc>
            </a:pPr>
            <a:r>
              <a:rPr lang="en-US" sz="699">
                <a:solidFill>
                  <a:srgbClr val="E9EFF8"/>
                </a:solidFill>
                <a:latin typeface="Barlow 4"/>
              </a:rPr>
              <a:t>Occupation</a:t>
            </a:r>
          </a:p>
          <a:p>
            <a:pPr>
              <a:lnSpc>
                <a:spcPts val="979"/>
              </a:lnSpc>
            </a:pPr>
            <a:r>
              <a:rPr lang="en-US" sz="699">
                <a:solidFill>
                  <a:srgbClr val="E9EFF8"/>
                </a:solidFill>
                <a:latin typeface="Barlow 4"/>
              </a:rPr>
              <a:t>Address</a:t>
            </a:r>
          </a:p>
        </p:txBody>
      </p:sp>
      <p:sp>
        <p:nvSpPr>
          <p:cNvPr id="52" name="TextBox 52"/>
          <p:cNvSpPr txBox="1"/>
          <p:nvPr/>
        </p:nvSpPr>
        <p:spPr>
          <a:xfrm>
            <a:off x="1451086" y="5180675"/>
            <a:ext cx="133611" cy="530928"/>
          </a:xfrm>
          <a:prstGeom prst="rect">
            <a:avLst/>
          </a:prstGeom>
        </p:spPr>
        <p:txBody>
          <a:bodyPr lIns="0" tIns="0" rIns="0" bIns="0" rtlCol="0" anchor="t">
            <a:spAutoFit/>
          </a:bodyPr>
          <a:lstStyle/>
          <a:p>
            <a:pPr marL="0" lvl="0" indent="0" algn="l">
              <a:lnSpc>
                <a:spcPts val="861"/>
              </a:lnSpc>
              <a:spcBef>
                <a:spcPct val="0"/>
              </a:spcBef>
            </a:pPr>
            <a:r>
              <a:rPr lang="en-US" sz="615" u="none">
                <a:solidFill>
                  <a:srgbClr val="E9EFF8"/>
                </a:solidFill>
                <a:latin typeface="Poppins"/>
              </a:rPr>
              <a:t>:</a:t>
            </a:r>
          </a:p>
          <a:p>
            <a:pPr marL="0" lvl="0" indent="0" algn="l">
              <a:lnSpc>
                <a:spcPts val="861"/>
              </a:lnSpc>
              <a:spcBef>
                <a:spcPct val="0"/>
              </a:spcBef>
            </a:pPr>
            <a:r>
              <a:rPr lang="en-US" sz="615" u="none">
                <a:solidFill>
                  <a:srgbClr val="E9EFF8"/>
                </a:solidFill>
                <a:latin typeface="Poppins"/>
              </a:rPr>
              <a:t>:</a:t>
            </a:r>
          </a:p>
          <a:p>
            <a:pPr marL="0" lvl="0" indent="0" algn="l">
              <a:lnSpc>
                <a:spcPts val="861"/>
              </a:lnSpc>
              <a:spcBef>
                <a:spcPct val="0"/>
              </a:spcBef>
            </a:pPr>
            <a:r>
              <a:rPr lang="en-US" sz="615" u="none">
                <a:solidFill>
                  <a:srgbClr val="E9EFF8"/>
                </a:solidFill>
                <a:latin typeface="Poppins"/>
              </a:rPr>
              <a:t>:</a:t>
            </a:r>
          </a:p>
          <a:p>
            <a:pPr marL="0" lvl="0" indent="0" algn="l">
              <a:lnSpc>
                <a:spcPts val="861"/>
              </a:lnSpc>
              <a:spcBef>
                <a:spcPct val="0"/>
              </a:spcBef>
            </a:pPr>
            <a:r>
              <a:rPr lang="en-US" sz="615" u="none">
                <a:solidFill>
                  <a:srgbClr val="E9EFF8"/>
                </a:solidFill>
                <a:latin typeface="Poppins"/>
              </a:rPr>
              <a:t>:</a:t>
            </a:r>
          </a:p>
          <a:p>
            <a:pPr marL="0" lvl="0" indent="0" algn="l">
              <a:lnSpc>
                <a:spcPts val="861"/>
              </a:lnSpc>
              <a:spcBef>
                <a:spcPct val="0"/>
              </a:spcBef>
            </a:pPr>
            <a:r>
              <a:rPr lang="en-US" sz="615" u="none">
                <a:solidFill>
                  <a:srgbClr val="E9EFF8"/>
                </a:solidFill>
                <a:latin typeface="Poppins"/>
              </a:rPr>
              <a:t>:</a:t>
            </a:r>
          </a:p>
        </p:txBody>
      </p:sp>
      <p:sp>
        <p:nvSpPr>
          <p:cNvPr id="53" name="TextBox 53"/>
          <p:cNvSpPr txBox="1"/>
          <p:nvPr/>
        </p:nvSpPr>
        <p:spPr>
          <a:xfrm>
            <a:off x="1616413" y="5171150"/>
            <a:ext cx="1173835" cy="593936"/>
          </a:xfrm>
          <a:prstGeom prst="rect">
            <a:avLst/>
          </a:prstGeom>
        </p:spPr>
        <p:txBody>
          <a:bodyPr lIns="0" tIns="0" rIns="0" bIns="0" rtlCol="0" anchor="t">
            <a:spAutoFit/>
          </a:bodyPr>
          <a:lstStyle/>
          <a:p>
            <a:pPr>
              <a:lnSpc>
                <a:spcPts val="979"/>
              </a:lnSpc>
            </a:pPr>
            <a:r>
              <a:rPr lang="en-US" sz="699">
                <a:solidFill>
                  <a:srgbClr val="E9EFF8"/>
                </a:solidFill>
                <a:latin typeface="Barlow 4"/>
              </a:rPr>
              <a:t>Female</a:t>
            </a:r>
          </a:p>
          <a:p>
            <a:pPr>
              <a:lnSpc>
                <a:spcPts val="979"/>
              </a:lnSpc>
            </a:pPr>
            <a:r>
              <a:rPr lang="en-US" sz="699">
                <a:solidFill>
                  <a:srgbClr val="E9EFF8"/>
                </a:solidFill>
                <a:latin typeface="Barlow 4"/>
              </a:rPr>
              <a:t>28</a:t>
            </a:r>
          </a:p>
          <a:p>
            <a:pPr>
              <a:lnSpc>
                <a:spcPts val="979"/>
              </a:lnSpc>
            </a:pPr>
            <a:r>
              <a:rPr lang="en-US" sz="699">
                <a:solidFill>
                  <a:srgbClr val="E9EFF8"/>
                </a:solidFill>
                <a:latin typeface="Barlow 4"/>
              </a:rPr>
              <a:t>Bachelor's degree</a:t>
            </a:r>
          </a:p>
          <a:p>
            <a:pPr>
              <a:lnSpc>
                <a:spcPts val="979"/>
              </a:lnSpc>
            </a:pPr>
            <a:r>
              <a:rPr lang="en-US" sz="699">
                <a:solidFill>
                  <a:srgbClr val="E9EFF8"/>
                </a:solidFill>
                <a:latin typeface="Barlow 4"/>
              </a:rPr>
              <a:t>Finance Manager</a:t>
            </a:r>
          </a:p>
          <a:p>
            <a:pPr>
              <a:lnSpc>
                <a:spcPts val="979"/>
              </a:lnSpc>
            </a:pPr>
            <a:r>
              <a:rPr lang="en-US" sz="699">
                <a:solidFill>
                  <a:srgbClr val="E9EFF8"/>
                </a:solidFill>
                <a:latin typeface="Barlow 4"/>
              </a:rPr>
              <a:t>123 Penelope St., City</a:t>
            </a:r>
          </a:p>
        </p:txBody>
      </p:sp>
      <p:sp>
        <p:nvSpPr>
          <p:cNvPr id="54" name="TextBox 54"/>
          <p:cNvSpPr txBox="1"/>
          <p:nvPr/>
        </p:nvSpPr>
        <p:spPr>
          <a:xfrm>
            <a:off x="3274267" y="3564660"/>
            <a:ext cx="1652033" cy="119803"/>
          </a:xfrm>
          <a:prstGeom prst="rect">
            <a:avLst/>
          </a:prstGeom>
        </p:spPr>
        <p:txBody>
          <a:bodyPr lIns="0" tIns="0" rIns="0" bIns="0" rtlCol="0" anchor="t">
            <a:spAutoFit/>
          </a:bodyPr>
          <a:lstStyle/>
          <a:p>
            <a:pPr marL="0" lvl="0" indent="0" algn="l">
              <a:lnSpc>
                <a:spcPts val="979"/>
              </a:lnSpc>
              <a:spcBef>
                <a:spcPct val="0"/>
              </a:spcBef>
            </a:pPr>
            <a:r>
              <a:rPr lang="en-US" sz="699" spc="41">
                <a:solidFill>
                  <a:srgbClr val="000000"/>
                </a:solidFill>
                <a:latin typeface="Barlow 4"/>
              </a:rPr>
              <a:t>NEEDS</a:t>
            </a:r>
          </a:p>
        </p:txBody>
      </p:sp>
      <p:sp>
        <p:nvSpPr>
          <p:cNvPr id="55" name="TextBox 55"/>
          <p:cNvSpPr txBox="1"/>
          <p:nvPr/>
        </p:nvSpPr>
        <p:spPr>
          <a:xfrm>
            <a:off x="3274267" y="4210858"/>
            <a:ext cx="1690852" cy="119803"/>
          </a:xfrm>
          <a:prstGeom prst="rect">
            <a:avLst/>
          </a:prstGeom>
        </p:spPr>
        <p:txBody>
          <a:bodyPr lIns="0" tIns="0" rIns="0" bIns="0" rtlCol="0" anchor="t">
            <a:spAutoFit/>
          </a:bodyPr>
          <a:lstStyle/>
          <a:p>
            <a:pPr marL="0" lvl="0" indent="0" algn="l">
              <a:lnSpc>
                <a:spcPts val="979"/>
              </a:lnSpc>
              <a:spcBef>
                <a:spcPct val="0"/>
              </a:spcBef>
            </a:pPr>
            <a:r>
              <a:rPr lang="en-US" sz="699" spc="41">
                <a:solidFill>
                  <a:srgbClr val="000000"/>
                </a:solidFill>
                <a:latin typeface="Barlow 4"/>
              </a:rPr>
              <a:t>INTERESTS</a:t>
            </a:r>
          </a:p>
        </p:txBody>
      </p:sp>
      <p:sp>
        <p:nvSpPr>
          <p:cNvPr id="56" name="TextBox 56"/>
          <p:cNvSpPr txBox="1"/>
          <p:nvPr/>
        </p:nvSpPr>
        <p:spPr>
          <a:xfrm>
            <a:off x="3274267" y="4992555"/>
            <a:ext cx="1602132" cy="119803"/>
          </a:xfrm>
          <a:prstGeom prst="rect">
            <a:avLst/>
          </a:prstGeom>
        </p:spPr>
        <p:txBody>
          <a:bodyPr lIns="0" tIns="0" rIns="0" bIns="0" rtlCol="0" anchor="t">
            <a:spAutoFit/>
          </a:bodyPr>
          <a:lstStyle/>
          <a:p>
            <a:pPr marL="0" lvl="0" indent="0" algn="l">
              <a:lnSpc>
                <a:spcPts val="979"/>
              </a:lnSpc>
              <a:spcBef>
                <a:spcPct val="0"/>
              </a:spcBef>
            </a:pPr>
            <a:r>
              <a:rPr lang="en-US" sz="699" spc="41">
                <a:solidFill>
                  <a:srgbClr val="000000"/>
                </a:solidFill>
                <a:latin typeface="Barlow 4"/>
              </a:rPr>
              <a:t>FRUSTRATIONS</a:t>
            </a:r>
          </a:p>
        </p:txBody>
      </p:sp>
      <p:sp>
        <p:nvSpPr>
          <p:cNvPr id="57" name="TextBox 57"/>
          <p:cNvSpPr txBox="1"/>
          <p:nvPr/>
        </p:nvSpPr>
        <p:spPr>
          <a:xfrm>
            <a:off x="3274267" y="2916618"/>
            <a:ext cx="1652033" cy="119803"/>
          </a:xfrm>
          <a:prstGeom prst="rect">
            <a:avLst/>
          </a:prstGeom>
        </p:spPr>
        <p:txBody>
          <a:bodyPr lIns="0" tIns="0" rIns="0" bIns="0" rtlCol="0" anchor="t">
            <a:spAutoFit/>
          </a:bodyPr>
          <a:lstStyle/>
          <a:p>
            <a:pPr>
              <a:lnSpc>
                <a:spcPts val="979"/>
              </a:lnSpc>
            </a:pPr>
            <a:r>
              <a:rPr lang="en-US" sz="699" spc="41">
                <a:solidFill>
                  <a:srgbClr val="000000"/>
                </a:solidFill>
                <a:latin typeface="Barlow 4"/>
              </a:rPr>
              <a:t>BUDGET CONSIDERATIONS</a:t>
            </a:r>
          </a:p>
        </p:txBody>
      </p:sp>
      <p:sp>
        <p:nvSpPr>
          <p:cNvPr id="58" name="TextBox 58"/>
          <p:cNvSpPr txBox="1"/>
          <p:nvPr/>
        </p:nvSpPr>
        <p:spPr>
          <a:xfrm>
            <a:off x="5155849" y="2916618"/>
            <a:ext cx="1527001" cy="119803"/>
          </a:xfrm>
          <a:prstGeom prst="rect">
            <a:avLst/>
          </a:prstGeom>
        </p:spPr>
        <p:txBody>
          <a:bodyPr lIns="0" tIns="0" rIns="0" bIns="0" rtlCol="0" anchor="t">
            <a:spAutoFit/>
          </a:bodyPr>
          <a:lstStyle/>
          <a:p>
            <a:pPr marL="0" lvl="0" indent="0" algn="l">
              <a:lnSpc>
                <a:spcPts val="979"/>
              </a:lnSpc>
              <a:spcBef>
                <a:spcPct val="0"/>
              </a:spcBef>
            </a:pPr>
            <a:r>
              <a:rPr lang="en-US" sz="699" spc="41">
                <a:solidFill>
                  <a:srgbClr val="000000"/>
                </a:solidFill>
                <a:latin typeface="Barlow 4"/>
              </a:rPr>
              <a:t>PERSONALITY</a:t>
            </a:r>
          </a:p>
        </p:txBody>
      </p:sp>
      <p:sp>
        <p:nvSpPr>
          <p:cNvPr id="59" name="TextBox 59"/>
          <p:cNvSpPr txBox="1"/>
          <p:nvPr/>
        </p:nvSpPr>
        <p:spPr>
          <a:xfrm>
            <a:off x="5155849" y="4123327"/>
            <a:ext cx="1527001" cy="119803"/>
          </a:xfrm>
          <a:prstGeom prst="rect">
            <a:avLst/>
          </a:prstGeom>
        </p:spPr>
        <p:txBody>
          <a:bodyPr lIns="0" tIns="0" rIns="0" bIns="0" rtlCol="0" anchor="t">
            <a:spAutoFit/>
          </a:bodyPr>
          <a:lstStyle/>
          <a:p>
            <a:pPr marL="0" lvl="0" indent="0" algn="l">
              <a:lnSpc>
                <a:spcPts val="979"/>
              </a:lnSpc>
              <a:spcBef>
                <a:spcPct val="0"/>
              </a:spcBef>
            </a:pPr>
            <a:r>
              <a:rPr lang="en-US" sz="699" spc="41">
                <a:solidFill>
                  <a:srgbClr val="000000"/>
                </a:solidFill>
                <a:latin typeface="Barlow 4"/>
              </a:rPr>
              <a:t>TECHNOLOGY</a:t>
            </a:r>
          </a:p>
        </p:txBody>
      </p:sp>
      <p:sp>
        <p:nvSpPr>
          <p:cNvPr id="60" name="TextBox 60"/>
          <p:cNvSpPr txBox="1"/>
          <p:nvPr/>
        </p:nvSpPr>
        <p:spPr>
          <a:xfrm>
            <a:off x="5155849" y="5002080"/>
            <a:ext cx="1527001" cy="95885"/>
          </a:xfrm>
          <a:prstGeom prst="rect">
            <a:avLst/>
          </a:prstGeom>
        </p:spPr>
        <p:txBody>
          <a:bodyPr lIns="0" tIns="0" rIns="0" bIns="0" rtlCol="0" anchor="t">
            <a:spAutoFit/>
          </a:bodyPr>
          <a:lstStyle/>
          <a:p>
            <a:pPr marL="0" lvl="0" indent="0" algn="l">
              <a:lnSpc>
                <a:spcPts val="839"/>
              </a:lnSpc>
              <a:spcBef>
                <a:spcPct val="0"/>
              </a:spcBef>
            </a:pPr>
            <a:r>
              <a:rPr lang="en-US" sz="600" spc="36">
                <a:solidFill>
                  <a:srgbClr val="000000"/>
                </a:solidFill>
                <a:latin typeface="Barlow 4"/>
              </a:rPr>
              <a:t>Preferred Brands</a:t>
            </a:r>
          </a:p>
        </p:txBody>
      </p:sp>
      <p:sp>
        <p:nvSpPr>
          <p:cNvPr id="61" name="TextBox 61"/>
          <p:cNvSpPr txBox="1"/>
          <p:nvPr/>
        </p:nvSpPr>
        <p:spPr>
          <a:xfrm>
            <a:off x="5155849" y="3162387"/>
            <a:ext cx="593690" cy="119803"/>
          </a:xfrm>
          <a:prstGeom prst="rect">
            <a:avLst/>
          </a:prstGeom>
        </p:spPr>
        <p:txBody>
          <a:bodyPr lIns="0" tIns="0" rIns="0" bIns="0" rtlCol="0" anchor="t">
            <a:spAutoFit/>
          </a:bodyPr>
          <a:lstStyle/>
          <a:p>
            <a:pPr>
              <a:lnSpc>
                <a:spcPts val="979"/>
              </a:lnSpc>
            </a:pPr>
            <a:r>
              <a:rPr lang="en-US" sz="699">
                <a:solidFill>
                  <a:srgbClr val="000000"/>
                </a:solidFill>
                <a:latin typeface="Barlow 4"/>
              </a:rPr>
              <a:t>Introvert</a:t>
            </a:r>
          </a:p>
        </p:txBody>
      </p:sp>
      <p:sp>
        <p:nvSpPr>
          <p:cNvPr id="62" name="TextBox 62"/>
          <p:cNvSpPr txBox="1"/>
          <p:nvPr/>
        </p:nvSpPr>
        <p:spPr>
          <a:xfrm>
            <a:off x="6055656" y="3171912"/>
            <a:ext cx="593690" cy="90025"/>
          </a:xfrm>
          <a:prstGeom prst="rect">
            <a:avLst/>
          </a:prstGeom>
        </p:spPr>
        <p:txBody>
          <a:bodyPr lIns="0" tIns="0" rIns="0" bIns="0" rtlCol="0" anchor="t">
            <a:spAutoFit/>
          </a:bodyPr>
          <a:lstStyle/>
          <a:p>
            <a:pPr algn="r">
              <a:lnSpc>
                <a:spcPts val="765"/>
              </a:lnSpc>
            </a:pPr>
            <a:r>
              <a:rPr lang="en-US" sz="546">
                <a:solidFill>
                  <a:srgbClr val="000000"/>
                </a:solidFill>
                <a:latin typeface="Garet"/>
              </a:rPr>
              <a:t>Extrovert</a:t>
            </a:r>
          </a:p>
        </p:txBody>
      </p:sp>
      <p:sp>
        <p:nvSpPr>
          <p:cNvPr id="63" name="TextBox 63"/>
          <p:cNvSpPr txBox="1"/>
          <p:nvPr/>
        </p:nvSpPr>
        <p:spPr>
          <a:xfrm>
            <a:off x="5155849" y="3393887"/>
            <a:ext cx="593690" cy="119803"/>
          </a:xfrm>
          <a:prstGeom prst="rect">
            <a:avLst/>
          </a:prstGeom>
        </p:spPr>
        <p:txBody>
          <a:bodyPr lIns="0" tIns="0" rIns="0" bIns="0" rtlCol="0" anchor="t">
            <a:spAutoFit/>
          </a:bodyPr>
          <a:lstStyle/>
          <a:p>
            <a:pPr marL="0" lvl="0" indent="0">
              <a:lnSpc>
                <a:spcPts val="979"/>
              </a:lnSpc>
              <a:spcBef>
                <a:spcPct val="0"/>
              </a:spcBef>
            </a:pPr>
            <a:r>
              <a:rPr lang="en-US" sz="699">
                <a:solidFill>
                  <a:srgbClr val="000000"/>
                </a:solidFill>
                <a:latin typeface="Barlow 4"/>
              </a:rPr>
              <a:t>Thinking</a:t>
            </a:r>
          </a:p>
        </p:txBody>
      </p:sp>
      <p:sp>
        <p:nvSpPr>
          <p:cNvPr id="64" name="TextBox 64"/>
          <p:cNvSpPr txBox="1"/>
          <p:nvPr/>
        </p:nvSpPr>
        <p:spPr>
          <a:xfrm>
            <a:off x="6055656" y="3403412"/>
            <a:ext cx="593690" cy="90025"/>
          </a:xfrm>
          <a:prstGeom prst="rect">
            <a:avLst/>
          </a:prstGeom>
        </p:spPr>
        <p:txBody>
          <a:bodyPr lIns="0" tIns="0" rIns="0" bIns="0" rtlCol="0" anchor="t">
            <a:spAutoFit/>
          </a:bodyPr>
          <a:lstStyle/>
          <a:p>
            <a:pPr algn="r">
              <a:lnSpc>
                <a:spcPts val="765"/>
              </a:lnSpc>
            </a:pPr>
            <a:r>
              <a:rPr lang="en-US" sz="546">
                <a:solidFill>
                  <a:srgbClr val="000000"/>
                </a:solidFill>
                <a:latin typeface="Garet"/>
              </a:rPr>
              <a:t>Feeling</a:t>
            </a:r>
          </a:p>
        </p:txBody>
      </p:sp>
      <p:sp>
        <p:nvSpPr>
          <p:cNvPr id="65" name="TextBox 65"/>
          <p:cNvSpPr txBox="1"/>
          <p:nvPr/>
        </p:nvSpPr>
        <p:spPr>
          <a:xfrm>
            <a:off x="5155849" y="3624779"/>
            <a:ext cx="593690" cy="119803"/>
          </a:xfrm>
          <a:prstGeom prst="rect">
            <a:avLst/>
          </a:prstGeom>
        </p:spPr>
        <p:txBody>
          <a:bodyPr lIns="0" tIns="0" rIns="0" bIns="0" rtlCol="0" anchor="t">
            <a:spAutoFit/>
          </a:bodyPr>
          <a:lstStyle/>
          <a:p>
            <a:pPr marL="0" lvl="0" indent="0">
              <a:lnSpc>
                <a:spcPts val="979"/>
              </a:lnSpc>
              <a:spcBef>
                <a:spcPct val="0"/>
              </a:spcBef>
            </a:pPr>
            <a:r>
              <a:rPr lang="en-US" sz="699">
                <a:solidFill>
                  <a:srgbClr val="000000"/>
                </a:solidFill>
                <a:latin typeface="Barlow 4"/>
              </a:rPr>
              <a:t>Judging</a:t>
            </a:r>
          </a:p>
        </p:txBody>
      </p:sp>
      <p:sp>
        <p:nvSpPr>
          <p:cNvPr id="66" name="TextBox 66"/>
          <p:cNvSpPr txBox="1"/>
          <p:nvPr/>
        </p:nvSpPr>
        <p:spPr>
          <a:xfrm>
            <a:off x="6055656" y="3634304"/>
            <a:ext cx="593690" cy="90025"/>
          </a:xfrm>
          <a:prstGeom prst="rect">
            <a:avLst/>
          </a:prstGeom>
        </p:spPr>
        <p:txBody>
          <a:bodyPr lIns="0" tIns="0" rIns="0" bIns="0" rtlCol="0" anchor="t">
            <a:spAutoFit/>
          </a:bodyPr>
          <a:lstStyle/>
          <a:p>
            <a:pPr algn="r">
              <a:lnSpc>
                <a:spcPts val="765"/>
              </a:lnSpc>
            </a:pPr>
            <a:r>
              <a:rPr lang="en-US" sz="546">
                <a:solidFill>
                  <a:srgbClr val="000000"/>
                </a:solidFill>
                <a:latin typeface="Garet"/>
              </a:rPr>
              <a:t>Perceiving</a:t>
            </a:r>
          </a:p>
        </p:txBody>
      </p:sp>
      <p:sp>
        <p:nvSpPr>
          <p:cNvPr id="67" name="TextBox 67"/>
          <p:cNvSpPr txBox="1"/>
          <p:nvPr/>
        </p:nvSpPr>
        <p:spPr>
          <a:xfrm>
            <a:off x="5155849" y="3854054"/>
            <a:ext cx="593690" cy="119803"/>
          </a:xfrm>
          <a:prstGeom prst="rect">
            <a:avLst/>
          </a:prstGeom>
        </p:spPr>
        <p:txBody>
          <a:bodyPr lIns="0" tIns="0" rIns="0" bIns="0" rtlCol="0" anchor="t">
            <a:spAutoFit/>
          </a:bodyPr>
          <a:lstStyle/>
          <a:p>
            <a:pPr marL="0" lvl="0" indent="0">
              <a:lnSpc>
                <a:spcPts val="979"/>
              </a:lnSpc>
              <a:spcBef>
                <a:spcPct val="0"/>
              </a:spcBef>
            </a:pPr>
            <a:r>
              <a:rPr lang="en-US" sz="699">
                <a:solidFill>
                  <a:srgbClr val="000000"/>
                </a:solidFill>
                <a:latin typeface="Barlow 4"/>
              </a:rPr>
              <a:t>Sensing</a:t>
            </a:r>
          </a:p>
        </p:txBody>
      </p:sp>
      <p:sp>
        <p:nvSpPr>
          <p:cNvPr id="68" name="TextBox 68"/>
          <p:cNvSpPr txBox="1"/>
          <p:nvPr/>
        </p:nvSpPr>
        <p:spPr>
          <a:xfrm>
            <a:off x="6055656" y="3863579"/>
            <a:ext cx="593690" cy="90025"/>
          </a:xfrm>
          <a:prstGeom prst="rect">
            <a:avLst/>
          </a:prstGeom>
        </p:spPr>
        <p:txBody>
          <a:bodyPr lIns="0" tIns="0" rIns="0" bIns="0" rtlCol="0" anchor="t">
            <a:spAutoFit/>
          </a:bodyPr>
          <a:lstStyle/>
          <a:p>
            <a:pPr algn="r">
              <a:lnSpc>
                <a:spcPts val="765"/>
              </a:lnSpc>
            </a:pPr>
            <a:r>
              <a:rPr lang="en-US" sz="546">
                <a:solidFill>
                  <a:srgbClr val="000000"/>
                </a:solidFill>
                <a:latin typeface="Garet"/>
              </a:rPr>
              <a:t>Intuition</a:t>
            </a:r>
          </a:p>
        </p:txBody>
      </p:sp>
      <p:sp>
        <p:nvSpPr>
          <p:cNvPr id="69" name="TextBox 69"/>
          <p:cNvSpPr txBox="1"/>
          <p:nvPr/>
        </p:nvSpPr>
        <p:spPr>
          <a:xfrm>
            <a:off x="5155849" y="4281505"/>
            <a:ext cx="1493497" cy="105410"/>
          </a:xfrm>
          <a:prstGeom prst="rect">
            <a:avLst/>
          </a:prstGeom>
        </p:spPr>
        <p:txBody>
          <a:bodyPr lIns="0" tIns="0" rIns="0" bIns="0" rtlCol="0" anchor="t">
            <a:spAutoFit/>
          </a:bodyPr>
          <a:lstStyle/>
          <a:p>
            <a:pPr marL="0" lvl="0" indent="0" algn="l">
              <a:lnSpc>
                <a:spcPts val="839"/>
              </a:lnSpc>
              <a:spcBef>
                <a:spcPct val="0"/>
              </a:spcBef>
            </a:pPr>
            <a:r>
              <a:rPr lang="en-US" sz="599">
                <a:solidFill>
                  <a:srgbClr val="000000"/>
                </a:solidFill>
                <a:latin typeface="Barlow 4"/>
              </a:rPr>
              <a:t>Software</a:t>
            </a:r>
          </a:p>
        </p:txBody>
      </p:sp>
      <p:sp>
        <p:nvSpPr>
          <p:cNvPr id="70" name="TextBox 70"/>
          <p:cNvSpPr txBox="1"/>
          <p:nvPr/>
        </p:nvSpPr>
        <p:spPr>
          <a:xfrm>
            <a:off x="5155849" y="4523022"/>
            <a:ext cx="593690" cy="95885"/>
          </a:xfrm>
          <a:prstGeom prst="rect">
            <a:avLst/>
          </a:prstGeom>
        </p:spPr>
        <p:txBody>
          <a:bodyPr lIns="0" tIns="0" rIns="0" bIns="0" rtlCol="0" anchor="t">
            <a:spAutoFit/>
          </a:bodyPr>
          <a:lstStyle/>
          <a:p>
            <a:pPr marL="0" lvl="0" indent="0" algn="l">
              <a:lnSpc>
                <a:spcPts val="839"/>
              </a:lnSpc>
              <a:spcBef>
                <a:spcPct val="0"/>
              </a:spcBef>
            </a:pPr>
            <a:r>
              <a:rPr lang="en-US" sz="600">
                <a:solidFill>
                  <a:srgbClr val="000000"/>
                </a:solidFill>
                <a:latin typeface="Barlow 4"/>
              </a:rPr>
              <a:t>Social Media</a:t>
            </a:r>
          </a:p>
        </p:txBody>
      </p:sp>
      <p:sp>
        <p:nvSpPr>
          <p:cNvPr id="71" name="TextBox 71"/>
          <p:cNvSpPr txBox="1"/>
          <p:nvPr/>
        </p:nvSpPr>
        <p:spPr>
          <a:xfrm>
            <a:off x="5155849" y="4754165"/>
            <a:ext cx="593690" cy="95885"/>
          </a:xfrm>
          <a:prstGeom prst="rect">
            <a:avLst/>
          </a:prstGeom>
        </p:spPr>
        <p:txBody>
          <a:bodyPr lIns="0" tIns="0" rIns="0" bIns="0" rtlCol="0" anchor="t">
            <a:spAutoFit/>
          </a:bodyPr>
          <a:lstStyle/>
          <a:p>
            <a:pPr marL="0" lvl="0" indent="0" algn="l">
              <a:lnSpc>
                <a:spcPts val="839"/>
              </a:lnSpc>
              <a:spcBef>
                <a:spcPct val="0"/>
              </a:spcBef>
            </a:pPr>
            <a:r>
              <a:rPr lang="en-US" sz="600">
                <a:solidFill>
                  <a:srgbClr val="000000"/>
                </a:solidFill>
                <a:latin typeface="Barlow 4"/>
              </a:rPr>
              <a:t>Mobile App</a:t>
            </a:r>
          </a:p>
        </p:txBody>
      </p:sp>
      <p:sp>
        <p:nvSpPr>
          <p:cNvPr id="72" name="TextBox 72"/>
          <p:cNvSpPr txBox="1"/>
          <p:nvPr/>
        </p:nvSpPr>
        <p:spPr>
          <a:xfrm>
            <a:off x="584758" y="7635565"/>
            <a:ext cx="6426000" cy="1245870"/>
          </a:xfrm>
          <a:prstGeom prst="rect">
            <a:avLst/>
          </a:prstGeom>
        </p:spPr>
        <p:txBody>
          <a:bodyPr lIns="0" tIns="0" rIns="0" bIns="0" rtlCol="0" anchor="t">
            <a:spAutoFit/>
          </a:bodyPr>
          <a:lstStyle/>
          <a:p>
            <a:pPr>
              <a:lnSpc>
                <a:spcPts val="1679"/>
              </a:lnSpc>
            </a:pPr>
            <a:r>
              <a:rPr lang="en-US" sz="1200">
                <a:solidFill>
                  <a:srgbClr val="000000"/>
                </a:solidFill>
                <a:latin typeface="Barlow 3"/>
              </a:rPr>
              <a:t>Clearly state your marketing goals in this section. Avoid setting vague or generic goals, instead your goals must be SMART (Specific, Measurable, Achievable, Relevant, and Timely). SMART goals enable you to take actionable steps towards improvement, measure outcomes, and ultimately achieve scalable success. </a:t>
            </a:r>
          </a:p>
          <a:p>
            <a:pPr>
              <a:lnSpc>
                <a:spcPts val="1679"/>
              </a:lnSpc>
            </a:pPr>
            <a:endParaRPr lang="en-US" sz="1200">
              <a:solidFill>
                <a:srgbClr val="000000"/>
              </a:solidFill>
              <a:latin typeface="Barlow 3"/>
            </a:endParaRPr>
          </a:p>
          <a:p>
            <a:pPr>
              <a:lnSpc>
                <a:spcPts val="1679"/>
              </a:lnSpc>
            </a:pPr>
            <a:endParaRPr lang="en-US" sz="1200">
              <a:solidFill>
                <a:srgbClr val="000000"/>
              </a:solidFill>
              <a:latin typeface="Barlow 3"/>
            </a:endParaRPr>
          </a:p>
        </p:txBody>
      </p:sp>
      <p:sp>
        <p:nvSpPr>
          <p:cNvPr id="73" name="TextBox 73"/>
          <p:cNvSpPr txBox="1"/>
          <p:nvPr/>
        </p:nvSpPr>
        <p:spPr>
          <a:xfrm>
            <a:off x="584758" y="9075745"/>
            <a:ext cx="6426000" cy="617220"/>
          </a:xfrm>
          <a:prstGeom prst="rect">
            <a:avLst/>
          </a:prstGeom>
        </p:spPr>
        <p:txBody>
          <a:bodyPr lIns="0" tIns="0" rIns="0" bIns="0" rtlCol="0" anchor="t">
            <a:spAutoFit/>
          </a:bodyPr>
          <a:lstStyle/>
          <a:p>
            <a:pPr>
              <a:lnSpc>
                <a:spcPts val="1679"/>
              </a:lnSpc>
            </a:pPr>
            <a:r>
              <a:rPr lang="en-US" sz="1200">
                <a:solidFill>
                  <a:srgbClr val="000000"/>
                </a:solidFill>
                <a:latin typeface="Barlow 3 Semi-Bold"/>
              </a:rPr>
              <a:t>Increase website traffic by 30% in the next three months vs Increase number of people visiting the website. </a:t>
            </a:r>
          </a:p>
          <a:p>
            <a:pPr>
              <a:lnSpc>
                <a:spcPts val="1679"/>
              </a:lnSpc>
            </a:pPr>
            <a:endParaRPr lang="en-US" sz="1200">
              <a:solidFill>
                <a:srgbClr val="000000"/>
              </a:solidFill>
              <a:latin typeface="Barlow 3 Semi-Bold"/>
            </a:endParaRPr>
          </a:p>
        </p:txBody>
      </p:sp>
      <p:grpSp>
        <p:nvGrpSpPr>
          <p:cNvPr id="74" name="Group 74"/>
          <p:cNvGrpSpPr/>
          <p:nvPr/>
        </p:nvGrpSpPr>
        <p:grpSpPr>
          <a:xfrm>
            <a:off x="6276408" y="3072054"/>
            <a:ext cx="76093" cy="76093"/>
            <a:chOff x="0" y="0"/>
            <a:chExt cx="6350000" cy="6350000"/>
          </a:xfrm>
        </p:grpSpPr>
        <p:sp>
          <p:nvSpPr>
            <p:cNvPr id="75" name="Freeform 7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049"/>
            </a:solidFill>
          </p:spPr>
        </p:sp>
      </p:grpSp>
      <p:sp>
        <p:nvSpPr>
          <p:cNvPr id="76" name="TextBox 76"/>
          <p:cNvSpPr txBox="1"/>
          <p:nvPr/>
        </p:nvSpPr>
        <p:spPr>
          <a:xfrm>
            <a:off x="567000" y="8588065"/>
            <a:ext cx="6426000" cy="316230"/>
          </a:xfrm>
          <a:prstGeom prst="rect">
            <a:avLst/>
          </a:prstGeom>
        </p:spPr>
        <p:txBody>
          <a:bodyPr lIns="0" tIns="0" rIns="0" bIns="0" rtlCol="0" anchor="t">
            <a:spAutoFit/>
          </a:bodyPr>
          <a:lstStyle/>
          <a:p>
            <a:pPr>
              <a:lnSpc>
                <a:spcPts val="2520"/>
              </a:lnSpc>
            </a:pPr>
            <a:r>
              <a:rPr lang="en-US" sz="1800">
                <a:solidFill>
                  <a:srgbClr val="000000"/>
                </a:solidFill>
                <a:latin typeface="Barlow 4"/>
              </a:rPr>
              <a:t>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97589670"/>
              </p:ext>
            </p:extLst>
          </p:nvPr>
        </p:nvGraphicFramePr>
        <p:xfrm>
          <a:off x="567000" y="914796"/>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MARKETING STRATEGY</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938190"/>
            <a:ext cx="6426000" cy="1664970"/>
          </a:xfrm>
          <a:prstGeom prst="rect">
            <a:avLst/>
          </a:prstGeom>
        </p:spPr>
        <p:txBody>
          <a:bodyPr lIns="0" tIns="0" rIns="0" bIns="0" rtlCol="0" anchor="t">
            <a:spAutoFit/>
          </a:bodyPr>
          <a:lstStyle/>
          <a:p>
            <a:pPr>
              <a:lnSpc>
                <a:spcPts val="1679"/>
              </a:lnSpc>
            </a:pPr>
            <a:r>
              <a:rPr lang="en-US" sz="1200">
                <a:solidFill>
                  <a:srgbClr val="000000"/>
                </a:solidFill>
                <a:latin typeface="Barlow 3"/>
              </a:rPr>
              <a:t>Your marketing strategy should integrate insights from the SWOT analysis, competitive analysis, and general market research to outline how your business should approach your market. </a:t>
            </a:r>
          </a:p>
          <a:p>
            <a:pPr>
              <a:lnSpc>
                <a:spcPts val="1679"/>
              </a:lnSpc>
            </a:pPr>
            <a:endParaRPr lang="en-US" sz="1200">
              <a:solidFill>
                <a:srgbClr val="000000"/>
              </a:solidFill>
              <a:latin typeface="Barlow 3"/>
            </a:endParaRPr>
          </a:p>
          <a:p>
            <a:pPr>
              <a:lnSpc>
                <a:spcPts val="1679"/>
              </a:lnSpc>
            </a:pPr>
            <a:r>
              <a:rPr lang="en-US" sz="1200">
                <a:solidFill>
                  <a:srgbClr val="000000"/>
                </a:solidFill>
                <a:latin typeface="Barlow 3"/>
              </a:rPr>
              <a:t>Using data from these analyses, you can create targeted and effective strategies. For example, if your competitive analysis reveals that a competitor excels in social media marketing, you may include "Posting 3 times per week on social media" under the "Promotion" section to enhance your strategy.</a:t>
            </a:r>
          </a:p>
          <a:p>
            <a:pPr>
              <a:lnSpc>
                <a:spcPts val="1679"/>
              </a:lnSpc>
            </a:pPr>
            <a:endParaRPr lang="en-US" sz="1200">
              <a:solidFill>
                <a:srgbClr val="000000"/>
              </a:solidFill>
              <a:latin typeface="Barlow 3"/>
            </a:endParaRPr>
          </a:p>
        </p:txBody>
      </p:sp>
      <p:graphicFrame>
        <p:nvGraphicFramePr>
          <p:cNvPr id="4" name="Table 4"/>
          <p:cNvGraphicFramePr>
            <a:graphicFrameLocks noGrp="1"/>
          </p:cNvGraphicFramePr>
          <p:nvPr/>
        </p:nvGraphicFramePr>
        <p:xfrm>
          <a:off x="567000" y="3674730"/>
          <a:ext cx="6426000" cy="6475307"/>
        </p:xfrm>
        <a:graphic>
          <a:graphicData uri="http://schemas.openxmlformats.org/drawingml/2006/table">
            <a:tbl>
              <a:tblPr/>
              <a:tblGrid>
                <a:gridCol w="2254029">
                  <a:extLst>
                    <a:ext uri="{9D8B030D-6E8A-4147-A177-3AD203B41FA5}">
                      <a16:colId xmlns:a16="http://schemas.microsoft.com/office/drawing/2014/main" val="20000"/>
                    </a:ext>
                  </a:extLst>
                </a:gridCol>
                <a:gridCol w="4171971">
                  <a:extLst>
                    <a:ext uri="{9D8B030D-6E8A-4147-A177-3AD203B41FA5}">
                      <a16:colId xmlns:a16="http://schemas.microsoft.com/office/drawing/2014/main" val="20001"/>
                    </a:ext>
                  </a:extLst>
                </a:gridCol>
              </a:tblGrid>
              <a:tr h="1538050">
                <a:tc>
                  <a:txBody>
                    <a:bodyPr/>
                    <a:lstStyle/>
                    <a:p>
                      <a:pPr algn="l">
                        <a:lnSpc>
                          <a:spcPts val="2240"/>
                        </a:lnSpc>
                        <a:defRPr/>
                      </a:pPr>
                      <a:r>
                        <a:rPr lang="en-US" sz="1600">
                          <a:solidFill>
                            <a:srgbClr val="000000"/>
                          </a:solidFill>
                          <a:latin typeface="Barlow 4"/>
                        </a:rPr>
                        <a:t>Product/Service</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Outline the products/services you will offer the specified target market as detailed earlier. How do these products/services address the challenges outlined in your customer persona description(s). What unique features set these products/services apart from or make them competitive against existing competition.</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0"/>
                  </a:ext>
                </a:extLst>
              </a:tr>
              <a:tr h="907545">
                <a:tc>
                  <a:txBody>
                    <a:bodyPr/>
                    <a:lstStyle/>
                    <a:p>
                      <a:pPr algn="l">
                        <a:lnSpc>
                          <a:spcPts val="2240"/>
                        </a:lnSpc>
                        <a:defRPr/>
                      </a:pPr>
                      <a:r>
                        <a:rPr lang="en-US" sz="1600">
                          <a:solidFill>
                            <a:srgbClr val="000000"/>
                          </a:solidFill>
                          <a:latin typeface="Barlow 4"/>
                        </a:rPr>
                        <a:t>Price </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How much are you selling the products/services for? Is it competitive and within your customers' budget? Are there any plans for seasonal promotions or discounts?</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r h="1117713">
                <a:tc>
                  <a:txBody>
                    <a:bodyPr/>
                    <a:lstStyle/>
                    <a:p>
                      <a:pPr algn="l">
                        <a:lnSpc>
                          <a:spcPts val="2240"/>
                        </a:lnSpc>
                        <a:defRPr/>
                      </a:pPr>
                      <a:r>
                        <a:rPr lang="en-US" sz="1600">
                          <a:solidFill>
                            <a:srgbClr val="000000"/>
                          </a:solidFill>
                          <a:latin typeface="Barlow 4"/>
                        </a:rPr>
                        <a:t>Promotion</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How do you intend to market these products/services? Consider strategies beyond blogging or social media platforms. What unique aspects of your content will enhance the value proposition of your product/service?</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1117713">
                <a:tc>
                  <a:txBody>
                    <a:bodyPr/>
                    <a:lstStyle/>
                    <a:p>
                      <a:pPr algn="l">
                        <a:lnSpc>
                          <a:spcPts val="2240"/>
                        </a:lnSpc>
                        <a:defRPr/>
                      </a:pPr>
                      <a:r>
                        <a:rPr lang="en-US" sz="1600">
                          <a:solidFill>
                            <a:srgbClr val="000000"/>
                          </a:solidFill>
                          <a:latin typeface="Barlow 4"/>
                        </a:rPr>
                        <a:t>People</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Which individuals or teams within the marketing department contribute to your marketing strategy? Outline the specific responsibilities and actions of each member or team.</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r h="761934">
                <a:tc>
                  <a:txBody>
                    <a:bodyPr/>
                    <a:lstStyle/>
                    <a:p>
                      <a:pPr algn="l">
                        <a:lnSpc>
                          <a:spcPts val="2240"/>
                        </a:lnSpc>
                        <a:defRPr/>
                      </a:pPr>
                      <a:r>
                        <a:rPr lang="en-US" sz="1600">
                          <a:solidFill>
                            <a:srgbClr val="000000"/>
                          </a:solidFill>
                          <a:latin typeface="Barlow 4"/>
                        </a:rPr>
                        <a:t>Process</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How will the product/service be delivered to your customer? </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4"/>
                  </a:ext>
                </a:extLst>
              </a:tr>
              <a:tr h="1032352">
                <a:tc>
                  <a:txBody>
                    <a:bodyPr/>
                    <a:lstStyle/>
                    <a:p>
                      <a:pPr algn="l">
                        <a:lnSpc>
                          <a:spcPts val="2240"/>
                        </a:lnSpc>
                        <a:defRPr/>
                      </a:pPr>
                      <a:r>
                        <a:rPr lang="en-US" sz="1600">
                          <a:solidFill>
                            <a:srgbClr val="000000"/>
                          </a:solidFill>
                          <a:latin typeface="Barlow 4"/>
                        </a:rPr>
                        <a:t>Physical Evidence </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Where is your product/service displayed? If your offering is intangible, what methods can be used to create tangible proof of your business's presence?</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20022509"/>
              </p:ext>
            </p:extLst>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marL="0" algn="ctr" defTabSz="914400" rtl="0" eaLnBrk="1" latinLnBrk="0" hangingPunct="1">
                        <a:lnSpc>
                          <a:spcPts val="4480"/>
                        </a:lnSpc>
                        <a:defRPr/>
                      </a:pPr>
                      <a:r>
                        <a:rPr lang="en-US" sz="3200" kern="1200" dirty="0">
                          <a:solidFill>
                            <a:srgbClr val="FFFFFF"/>
                          </a:solidFill>
                          <a:latin typeface="Barlow 1 Ultra-Bold"/>
                          <a:ea typeface="+mn-ea"/>
                          <a:cs typeface="+mn-cs"/>
                        </a:rPr>
                        <a:t>MARKETING CHANNELS </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74803"/>
            <a:ext cx="6426000" cy="826770"/>
          </a:xfrm>
          <a:prstGeom prst="rect">
            <a:avLst/>
          </a:prstGeom>
        </p:spPr>
        <p:txBody>
          <a:bodyPr lIns="0" tIns="0" rIns="0" bIns="0" rtlCol="0" anchor="t">
            <a:spAutoFit/>
          </a:bodyPr>
          <a:lstStyle/>
          <a:p>
            <a:pPr>
              <a:lnSpc>
                <a:spcPts val="1680"/>
              </a:lnSpc>
            </a:pPr>
            <a:r>
              <a:rPr lang="en-US" sz="1200">
                <a:solidFill>
                  <a:srgbClr val="000000"/>
                </a:solidFill>
                <a:latin typeface="Barlow 3"/>
              </a:rPr>
              <a:t>Detail which channels will be used in the marketing plan. Clearly state the purpose for using these channels and metrics that will be used to measure success. Ensure that these align with the initial goals of the plan. </a:t>
            </a:r>
          </a:p>
          <a:p>
            <a:pPr>
              <a:lnSpc>
                <a:spcPts val="1680"/>
              </a:lnSpc>
            </a:pPr>
            <a:endParaRPr lang="en-US" sz="1200">
              <a:solidFill>
                <a:srgbClr val="000000"/>
              </a:solidFill>
              <a:latin typeface="Barlow 3"/>
            </a:endParaRPr>
          </a:p>
        </p:txBody>
      </p:sp>
      <p:sp>
        <p:nvSpPr>
          <p:cNvPr id="4" name="TextBox 4"/>
          <p:cNvSpPr txBox="1"/>
          <p:nvPr/>
        </p:nvSpPr>
        <p:spPr>
          <a:xfrm>
            <a:off x="567000" y="2553947"/>
            <a:ext cx="6426000" cy="316230"/>
          </a:xfrm>
          <a:prstGeom prst="rect">
            <a:avLst/>
          </a:prstGeom>
        </p:spPr>
        <p:txBody>
          <a:bodyPr lIns="0" tIns="0" rIns="0" bIns="0" rtlCol="0" anchor="t">
            <a:spAutoFit/>
          </a:bodyPr>
          <a:lstStyle/>
          <a:p>
            <a:pPr>
              <a:lnSpc>
                <a:spcPts val="2520"/>
              </a:lnSpc>
            </a:pPr>
            <a:r>
              <a:rPr lang="en-US" sz="1800">
                <a:solidFill>
                  <a:srgbClr val="000000"/>
                </a:solidFill>
                <a:latin typeface="Barlow 4"/>
              </a:rPr>
              <a:t>Example</a:t>
            </a:r>
          </a:p>
        </p:txBody>
      </p:sp>
      <p:sp>
        <p:nvSpPr>
          <p:cNvPr id="5" name="TextBox 5"/>
          <p:cNvSpPr txBox="1"/>
          <p:nvPr/>
        </p:nvSpPr>
        <p:spPr>
          <a:xfrm>
            <a:off x="567000" y="3022577"/>
            <a:ext cx="6426000" cy="617220"/>
          </a:xfrm>
          <a:prstGeom prst="rect">
            <a:avLst/>
          </a:prstGeom>
        </p:spPr>
        <p:txBody>
          <a:bodyPr lIns="0" tIns="0" rIns="0" bIns="0" rtlCol="0" anchor="t">
            <a:spAutoFit/>
          </a:bodyPr>
          <a:lstStyle/>
          <a:p>
            <a:pPr>
              <a:lnSpc>
                <a:spcPts val="1680"/>
              </a:lnSpc>
            </a:pPr>
            <a:r>
              <a:rPr lang="en-US" sz="1200">
                <a:solidFill>
                  <a:srgbClr val="000000"/>
                </a:solidFill>
                <a:latin typeface="Barlow 3"/>
              </a:rPr>
              <a:t>Over the course of [current year], we will use the following channels for generating sales, improving brand awareness and social media engagement. </a:t>
            </a:r>
          </a:p>
          <a:p>
            <a:pPr>
              <a:lnSpc>
                <a:spcPts val="1680"/>
              </a:lnSpc>
            </a:pPr>
            <a:endParaRPr lang="en-US" sz="1200">
              <a:solidFill>
                <a:srgbClr val="000000"/>
              </a:solidFill>
              <a:latin typeface="Barlow 3"/>
            </a:endParaRPr>
          </a:p>
        </p:txBody>
      </p:sp>
      <p:graphicFrame>
        <p:nvGraphicFramePr>
          <p:cNvPr id="6" name="Table 6"/>
          <p:cNvGraphicFramePr>
            <a:graphicFrameLocks noGrp="1"/>
          </p:cNvGraphicFramePr>
          <p:nvPr/>
        </p:nvGraphicFramePr>
        <p:xfrm>
          <a:off x="567000" y="4250117"/>
          <a:ext cx="6426000" cy="1476476"/>
        </p:xfrm>
        <a:graphic>
          <a:graphicData uri="http://schemas.openxmlformats.org/drawingml/2006/table">
            <a:tbl>
              <a:tblPr/>
              <a:tblGrid>
                <a:gridCol w="2254029">
                  <a:extLst>
                    <a:ext uri="{9D8B030D-6E8A-4147-A177-3AD203B41FA5}">
                      <a16:colId xmlns:a16="http://schemas.microsoft.com/office/drawing/2014/main" val="20000"/>
                    </a:ext>
                  </a:extLst>
                </a:gridCol>
                <a:gridCol w="4171971">
                  <a:extLst>
                    <a:ext uri="{9D8B030D-6E8A-4147-A177-3AD203B41FA5}">
                      <a16:colId xmlns:a16="http://schemas.microsoft.com/office/drawing/2014/main" val="20001"/>
                    </a:ext>
                  </a:extLst>
                </a:gridCol>
              </a:tblGrid>
              <a:tr h="563865">
                <a:tc>
                  <a:txBody>
                    <a:bodyPr/>
                    <a:lstStyle/>
                    <a:p>
                      <a:pPr algn="l">
                        <a:lnSpc>
                          <a:spcPts val="1820"/>
                        </a:lnSpc>
                        <a:defRPr/>
                      </a:pPr>
                      <a:r>
                        <a:rPr lang="en-US" sz="1300">
                          <a:solidFill>
                            <a:srgbClr val="000000"/>
                          </a:solidFill>
                          <a:latin typeface="Barlow 4"/>
                        </a:rPr>
                        <a:t>[Purpose of channel]</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Website Traffic</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0"/>
                  </a:ext>
                </a:extLst>
              </a:tr>
              <a:tr h="912611">
                <a:tc>
                  <a:txBody>
                    <a:bodyPr/>
                    <a:lstStyle/>
                    <a:p>
                      <a:pPr algn="l">
                        <a:lnSpc>
                          <a:spcPts val="1820"/>
                        </a:lnSpc>
                        <a:defRPr/>
                      </a:pPr>
                      <a:r>
                        <a:rPr lang="en-US" sz="1300">
                          <a:solidFill>
                            <a:srgbClr val="000000"/>
                          </a:solidFill>
                          <a:latin typeface="Barlow 4"/>
                        </a:rPr>
                        <a:t>Metrics to measure success</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No. of website visits, bounce rate etc.</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567000" y="3773147"/>
            <a:ext cx="6426000" cy="250190"/>
          </a:xfrm>
          <a:prstGeom prst="rect">
            <a:avLst/>
          </a:prstGeom>
        </p:spPr>
        <p:txBody>
          <a:bodyPr lIns="0" tIns="0" rIns="0" bIns="0" rtlCol="0" anchor="t">
            <a:spAutoFit/>
          </a:bodyPr>
          <a:lstStyle/>
          <a:p>
            <a:pPr>
              <a:lnSpc>
                <a:spcPts val="1960"/>
              </a:lnSpc>
            </a:pPr>
            <a:r>
              <a:rPr lang="en-US" sz="1400">
                <a:solidFill>
                  <a:srgbClr val="000000"/>
                </a:solidFill>
                <a:latin typeface="Barlow 4"/>
              </a:rPr>
              <a:t>Website</a:t>
            </a:r>
          </a:p>
        </p:txBody>
      </p:sp>
      <p:sp>
        <p:nvSpPr>
          <p:cNvPr id="8" name="TextBox 8"/>
          <p:cNvSpPr txBox="1"/>
          <p:nvPr/>
        </p:nvSpPr>
        <p:spPr>
          <a:xfrm>
            <a:off x="567000" y="6018398"/>
            <a:ext cx="6426000" cy="250190"/>
          </a:xfrm>
          <a:prstGeom prst="rect">
            <a:avLst/>
          </a:prstGeom>
        </p:spPr>
        <p:txBody>
          <a:bodyPr lIns="0" tIns="0" rIns="0" bIns="0" rtlCol="0" anchor="t">
            <a:spAutoFit/>
          </a:bodyPr>
          <a:lstStyle/>
          <a:p>
            <a:pPr>
              <a:lnSpc>
                <a:spcPts val="1960"/>
              </a:lnSpc>
            </a:pPr>
            <a:r>
              <a:rPr lang="en-US" sz="1400">
                <a:solidFill>
                  <a:srgbClr val="000000"/>
                </a:solidFill>
                <a:latin typeface="Barlow 4"/>
              </a:rPr>
              <a:t>Social Network</a:t>
            </a:r>
          </a:p>
        </p:txBody>
      </p:sp>
      <p:graphicFrame>
        <p:nvGraphicFramePr>
          <p:cNvPr id="9" name="Table 9"/>
          <p:cNvGraphicFramePr>
            <a:graphicFrameLocks noGrp="1"/>
          </p:cNvGraphicFramePr>
          <p:nvPr/>
        </p:nvGraphicFramePr>
        <p:xfrm>
          <a:off x="567000" y="6463532"/>
          <a:ext cx="6426000" cy="1476476"/>
        </p:xfrm>
        <a:graphic>
          <a:graphicData uri="http://schemas.openxmlformats.org/drawingml/2006/table">
            <a:tbl>
              <a:tblPr/>
              <a:tblGrid>
                <a:gridCol w="2254029">
                  <a:extLst>
                    <a:ext uri="{9D8B030D-6E8A-4147-A177-3AD203B41FA5}">
                      <a16:colId xmlns:a16="http://schemas.microsoft.com/office/drawing/2014/main" val="20000"/>
                    </a:ext>
                  </a:extLst>
                </a:gridCol>
                <a:gridCol w="4171971">
                  <a:extLst>
                    <a:ext uri="{9D8B030D-6E8A-4147-A177-3AD203B41FA5}">
                      <a16:colId xmlns:a16="http://schemas.microsoft.com/office/drawing/2014/main" val="20001"/>
                    </a:ext>
                  </a:extLst>
                </a:gridCol>
              </a:tblGrid>
              <a:tr h="563865">
                <a:tc>
                  <a:txBody>
                    <a:bodyPr/>
                    <a:lstStyle/>
                    <a:p>
                      <a:pPr algn="l">
                        <a:lnSpc>
                          <a:spcPts val="1820"/>
                        </a:lnSpc>
                        <a:defRPr/>
                      </a:pPr>
                      <a:r>
                        <a:rPr lang="en-US" sz="1300">
                          <a:solidFill>
                            <a:srgbClr val="000000"/>
                          </a:solidFill>
                          <a:latin typeface="Barlow 4"/>
                        </a:rPr>
                        <a:t>[Purpose of channel]</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Brand Awareness</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0"/>
                  </a:ext>
                </a:extLst>
              </a:tr>
              <a:tr h="912611">
                <a:tc>
                  <a:txBody>
                    <a:bodyPr/>
                    <a:lstStyle/>
                    <a:p>
                      <a:pPr algn="l">
                        <a:lnSpc>
                          <a:spcPts val="1820"/>
                        </a:lnSpc>
                        <a:defRPr/>
                      </a:pPr>
                      <a:r>
                        <a:rPr lang="en-US" sz="1300">
                          <a:solidFill>
                            <a:srgbClr val="000000"/>
                          </a:solidFill>
                          <a:latin typeface="Barlow 4"/>
                        </a:rPr>
                        <a:t>Metrics to measure success</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a:solidFill>
                            <a:srgbClr val="000000"/>
                          </a:solidFill>
                          <a:latin typeface="Barlow 3"/>
                        </a:rPr>
                        <a:t>E.g., Likes, comments, shares, mentions etc.</a:t>
                      </a:r>
                      <a:endParaRPr lang="en-US" sz="110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1594</Words>
  <Application>Microsoft Office PowerPoint</Application>
  <PresentationFormat>Custom</PresentationFormat>
  <Paragraphs>191</Paragraphs>
  <Slides>11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Barlow 4 Semi-Bold</vt:lpstr>
      <vt:lpstr>Barlow 2 Bold</vt:lpstr>
      <vt:lpstr>Source Sans Pro</vt:lpstr>
      <vt:lpstr>Poppins</vt:lpstr>
      <vt:lpstr>Calibri</vt:lpstr>
      <vt:lpstr>Garet</vt:lpstr>
      <vt:lpstr>Barlow 1 Ultra-Bold</vt:lpstr>
      <vt:lpstr>Barlow 4</vt:lpstr>
      <vt:lpstr>Barlow 3</vt:lpstr>
      <vt:lpstr>Barlow 3 Semi-Bold</vt:lpstr>
      <vt:lpstr>Arial</vt:lpstr>
      <vt:lpstr>Barlow 1</vt:lpstr>
      <vt:lpstr>Barlow 2</vt:lpstr>
      <vt:lpstr>Source Sans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 Template </dc:title>
  <cp:lastModifiedBy>Reabetswe Mabine</cp:lastModifiedBy>
  <cp:revision>4</cp:revision>
  <dcterms:created xsi:type="dcterms:W3CDTF">2006-08-16T00:00:00Z</dcterms:created>
  <dcterms:modified xsi:type="dcterms:W3CDTF">2024-04-03T10:23:00Z</dcterms:modified>
  <dc:identifier>DAGAnbhW-v8</dc:identifier>
</cp:coreProperties>
</file>