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7556500" cy="10693400"/>
  <p:notesSz cx="6858000" cy="9144000"/>
  <p:embeddedFontLst>
    <p:embeddedFont>
      <p:font typeface="Barlow 1 Ultra-Bold" panose="020B0604020202020204" charset="0"/>
      <p:regular r:id="rId13"/>
    </p:embeddedFont>
    <p:embeddedFont>
      <p:font typeface="Barlow 2" panose="020B0604020202020204" charset="0"/>
      <p:regular r:id="rId14"/>
    </p:embeddedFont>
    <p:embeddedFont>
      <p:font typeface="Barlow 2 Bold" panose="020B0604020202020204" charset="0"/>
      <p:regular r:id="rId15"/>
    </p:embeddedFont>
    <p:embeddedFont>
      <p:font typeface="Barlow 3" panose="020B0604020202020204" charset="0"/>
      <p:regular r:id="rId16"/>
    </p:embeddedFont>
    <p:embeddedFont>
      <p:font typeface="Barlow 3 Bold" panose="020B0604020202020204" charset="0"/>
      <p:regular r:id="rId17"/>
    </p:embeddedFont>
    <p:embeddedFont>
      <p:font typeface="Barlow 5" panose="020B0604020202020204" charset="0"/>
      <p:regular r:id="rId18"/>
    </p:embeddedFont>
    <p:embeddedFont>
      <p:font typeface="Calibri" panose="020F0502020204030204" pitchFamily="34" charset="0"/>
      <p:regular r:id="rId19"/>
      <p:bold r:id="rId20"/>
      <p:italic r:id="rId21"/>
      <p:boldItalic r:id="rId22"/>
    </p:embeddedFont>
    <p:embeddedFont>
      <p:font typeface="Source Sans Pro" panose="020B0503030403020204" pitchFamily="34" charset="0"/>
      <p:regular r:id="rId23"/>
      <p:bold r:id="rId24"/>
      <p:italic r:id="rId25"/>
      <p:boldItalic r:id="rId26"/>
    </p:embeddedFont>
    <p:embeddedFont>
      <p:font typeface="Source Sans Pro Bold" panose="020B0703030403020204" charset="0"/>
      <p:regular r:id="rId27"/>
    </p:embeddedFont>
    <p:embeddedFont>
      <p:font typeface="Source Serif Pro" panose="02040603050405020204" pitchFamily="18" charset="0"/>
      <p:regular r:id="rId28"/>
      <p:bold r:id="rId29"/>
      <p:italic r:id="rId30"/>
      <p:boldItalic r:id="rId31"/>
    </p:embeddedFont>
    <p:embeddedFont>
      <p:font typeface="TT Norms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259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5487" y="7283087"/>
            <a:ext cx="6388513" cy="1455420"/>
          </a:xfrm>
          <a:prstGeom prst="rect">
            <a:avLst/>
          </a:prstGeom>
        </p:spPr>
        <p:txBody>
          <a:bodyPr lIns="0" tIns="0" rIns="0" bIns="0" rtlCol="0" anchor="t">
            <a:spAutoFit/>
          </a:bodyPr>
          <a:lstStyle/>
          <a:p>
            <a:pPr>
              <a:lnSpc>
                <a:spcPts val="5880"/>
              </a:lnSpc>
            </a:pPr>
            <a:r>
              <a:rPr lang="en-US" sz="4200" dirty="0">
                <a:solidFill>
                  <a:srgbClr val="050708"/>
                </a:solidFill>
                <a:latin typeface="Barlow 1"/>
              </a:rPr>
              <a:t>Business Funding Proposal Template </a:t>
            </a:r>
          </a:p>
        </p:txBody>
      </p:sp>
      <p:pic>
        <p:nvPicPr>
          <p:cNvPr id="4" name="Picture 3">
            <a:extLst>
              <a:ext uri="{FF2B5EF4-FFF2-40B4-BE49-F238E27FC236}">
                <a16:creationId xmlns:a16="http://schemas.microsoft.com/office/drawing/2014/main" id="{8B7DDA6B-25D8-4236-88B1-EC482C3BBD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3" t="4082"/>
          <a:stretch/>
        </p:blipFill>
        <p:spPr>
          <a:xfrm>
            <a:off x="0" y="-28929"/>
            <a:ext cx="3060549" cy="68784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567000" y="756000"/>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algn="ctr">
                        <a:lnSpc>
                          <a:spcPts val="4480"/>
                        </a:lnSpc>
                        <a:defRPr/>
                      </a:pPr>
                      <a:r>
                        <a:rPr lang="en-US" sz="3200" dirty="0">
                          <a:solidFill>
                            <a:srgbClr val="FFFFFF"/>
                          </a:solidFill>
                          <a:latin typeface="Barlow 1 Ultra-Bold"/>
                        </a:rPr>
                        <a:t>FINANCIAL BREAKDOWN</a:t>
                      </a:r>
                      <a:endParaRPr lang="en-US" sz="1100" dirty="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3" name="TextBox 3"/>
          <p:cNvSpPr txBox="1"/>
          <p:nvPr/>
        </p:nvSpPr>
        <p:spPr>
          <a:xfrm>
            <a:off x="567000" y="1763226"/>
            <a:ext cx="6426000" cy="2810385"/>
          </a:xfrm>
          <a:prstGeom prst="rect">
            <a:avLst/>
          </a:prstGeom>
        </p:spPr>
        <p:txBody>
          <a:bodyPr lIns="0" tIns="0" rIns="0" bIns="0" rtlCol="0" anchor="t">
            <a:spAutoFit/>
          </a:bodyPr>
          <a:lstStyle/>
          <a:p>
            <a:pPr>
              <a:lnSpc>
                <a:spcPts val="1679"/>
              </a:lnSpc>
            </a:pPr>
            <a:r>
              <a:rPr lang="en-US" sz="1200" dirty="0">
                <a:solidFill>
                  <a:srgbClr val="000000"/>
                </a:solidFill>
                <a:latin typeface="Barlow 2"/>
              </a:rPr>
              <a:t>The purpose of financial analysis is to determine how your business is performing in specific areas, such as controlling overhead costs, managing cash flow, etc. Submit or attach your financial documents for transparency with your funder or funding organization, include: </a:t>
            </a:r>
          </a:p>
          <a:p>
            <a:pPr>
              <a:lnSpc>
                <a:spcPts val="1679"/>
              </a:lnSpc>
            </a:pPr>
            <a:endParaRPr lang="en-US" sz="1200" dirty="0">
              <a:solidFill>
                <a:srgbClr val="000000"/>
              </a:solidFill>
              <a:latin typeface="Barlow 2"/>
            </a:endParaRPr>
          </a:p>
          <a:p>
            <a:pPr marL="259080" lvl="1" indent="-129540">
              <a:lnSpc>
                <a:spcPts val="1679"/>
              </a:lnSpc>
              <a:buFont typeface="Arial"/>
              <a:buChar char="•"/>
            </a:pPr>
            <a:r>
              <a:rPr lang="en-US" sz="1200" dirty="0">
                <a:solidFill>
                  <a:srgbClr val="000000"/>
                </a:solidFill>
                <a:latin typeface="Barlow 2"/>
              </a:rPr>
              <a:t>Financial statements </a:t>
            </a:r>
          </a:p>
          <a:p>
            <a:pPr marL="259080" lvl="1" indent="-129540">
              <a:lnSpc>
                <a:spcPts val="1679"/>
              </a:lnSpc>
              <a:buFont typeface="Arial"/>
              <a:buChar char="•"/>
            </a:pPr>
            <a:r>
              <a:rPr lang="en-US" sz="1200" dirty="0">
                <a:solidFill>
                  <a:srgbClr val="000000"/>
                </a:solidFill>
                <a:latin typeface="Barlow 2"/>
              </a:rPr>
              <a:t>Balance Sheet </a:t>
            </a:r>
          </a:p>
          <a:p>
            <a:pPr marL="259080" lvl="1" indent="-129540">
              <a:lnSpc>
                <a:spcPts val="1679"/>
              </a:lnSpc>
              <a:buFont typeface="Arial"/>
              <a:buChar char="•"/>
            </a:pPr>
            <a:r>
              <a:rPr lang="en-US" sz="1200" dirty="0">
                <a:solidFill>
                  <a:srgbClr val="000000"/>
                </a:solidFill>
                <a:latin typeface="Barlow 2"/>
              </a:rPr>
              <a:t>Budget </a:t>
            </a:r>
          </a:p>
          <a:p>
            <a:pPr marL="259080" lvl="1" indent="-129540">
              <a:lnSpc>
                <a:spcPts val="1679"/>
              </a:lnSpc>
              <a:buFont typeface="Arial"/>
              <a:buChar char="•"/>
            </a:pPr>
            <a:r>
              <a:rPr lang="en-US" sz="1200" dirty="0">
                <a:solidFill>
                  <a:srgbClr val="000000"/>
                </a:solidFill>
                <a:latin typeface="Barlow 2"/>
              </a:rPr>
              <a:t>Use of Funds </a:t>
            </a:r>
          </a:p>
          <a:p>
            <a:pPr marL="259080" lvl="1" indent="-129540">
              <a:lnSpc>
                <a:spcPts val="1679"/>
              </a:lnSpc>
              <a:buFont typeface="Arial"/>
              <a:buChar char="•"/>
            </a:pPr>
            <a:r>
              <a:rPr lang="en-US" sz="1200" dirty="0">
                <a:solidFill>
                  <a:srgbClr val="000000"/>
                </a:solidFill>
                <a:latin typeface="Barlow 2"/>
              </a:rPr>
              <a:t>Financial Projections</a:t>
            </a:r>
          </a:p>
          <a:p>
            <a:pPr marL="129540" lvl="1">
              <a:lnSpc>
                <a:spcPts val="1679"/>
              </a:lnSpc>
            </a:pPr>
            <a:endParaRPr lang="en-US" sz="1200" dirty="0">
              <a:solidFill>
                <a:srgbClr val="000000"/>
              </a:solidFill>
              <a:latin typeface="Barlow 2"/>
            </a:endParaRPr>
          </a:p>
          <a:p>
            <a:pPr marL="129540" lvl="1">
              <a:lnSpc>
                <a:spcPts val="1679"/>
              </a:lnSpc>
            </a:pPr>
            <a:endParaRPr lang="en-US" sz="1200" dirty="0">
              <a:solidFill>
                <a:srgbClr val="000000"/>
              </a:solidFill>
              <a:latin typeface="Barlow 2"/>
            </a:endParaRPr>
          </a:p>
          <a:p>
            <a:pPr>
              <a:lnSpc>
                <a:spcPts val="1679"/>
              </a:lnSpc>
            </a:pPr>
            <a:endParaRPr lang="en-US" sz="1200" dirty="0">
              <a:solidFill>
                <a:srgbClr val="000000"/>
              </a:solidFill>
              <a:latin typeface="Barlow 2"/>
            </a:endParaRPr>
          </a:p>
          <a:p>
            <a:pPr>
              <a:lnSpc>
                <a:spcPts val="1679"/>
              </a:lnSpc>
            </a:pPr>
            <a:endParaRPr lang="en-US" sz="1200" dirty="0">
              <a:solidFill>
                <a:srgbClr val="000000"/>
              </a:solidFill>
              <a:latin typeface="Barlow 2"/>
            </a:endParaRPr>
          </a:p>
        </p:txBody>
      </p:sp>
      <p:sp>
        <p:nvSpPr>
          <p:cNvPr id="4" name="TextBox 4"/>
          <p:cNvSpPr txBox="1"/>
          <p:nvPr/>
        </p:nvSpPr>
        <p:spPr>
          <a:xfrm>
            <a:off x="563500" y="4021184"/>
            <a:ext cx="6426000" cy="415290"/>
          </a:xfrm>
          <a:prstGeom prst="rect">
            <a:avLst/>
          </a:prstGeom>
        </p:spPr>
        <p:txBody>
          <a:bodyPr lIns="0" tIns="0" rIns="0" bIns="0" rtlCol="0" anchor="t">
            <a:spAutoFit/>
          </a:bodyPr>
          <a:lstStyle/>
          <a:p>
            <a:pPr>
              <a:lnSpc>
                <a:spcPts val="3359"/>
              </a:lnSpc>
            </a:pPr>
            <a:r>
              <a:rPr lang="en-US" sz="2400" dirty="0">
                <a:solidFill>
                  <a:srgbClr val="000000"/>
                </a:solidFill>
                <a:latin typeface="Barlow 5"/>
              </a:rPr>
              <a:t>Milestones</a:t>
            </a:r>
          </a:p>
        </p:txBody>
      </p:sp>
      <p:sp>
        <p:nvSpPr>
          <p:cNvPr id="5" name="TextBox 5"/>
          <p:cNvSpPr txBox="1"/>
          <p:nvPr/>
        </p:nvSpPr>
        <p:spPr>
          <a:xfrm>
            <a:off x="565250" y="4508246"/>
            <a:ext cx="6426000" cy="826770"/>
          </a:xfrm>
          <a:prstGeom prst="rect">
            <a:avLst/>
          </a:prstGeom>
        </p:spPr>
        <p:txBody>
          <a:bodyPr lIns="0" tIns="0" rIns="0" bIns="0" rtlCol="0" anchor="t">
            <a:spAutoFit/>
          </a:bodyPr>
          <a:lstStyle/>
          <a:p>
            <a:pPr>
              <a:lnSpc>
                <a:spcPts val="1679"/>
              </a:lnSpc>
            </a:pPr>
            <a:r>
              <a:rPr lang="en-US" sz="1200" dirty="0">
                <a:solidFill>
                  <a:srgbClr val="000000"/>
                </a:solidFill>
                <a:latin typeface="Barlow 2"/>
              </a:rPr>
              <a:t>Lay out the milestones for your proposed project along with its anticipated deliverables in a chronological manner. Doing this will help manage your funders expectation of what you intend to execute and when you intend to do it.</a:t>
            </a:r>
          </a:p>
          <a:p>
            <a:pPr>
              <a:lnSpc>
                <a:spcPts val="1679"/>
              </a:lnSpc>
            </a:pPr>
            <a:endParaRPr lang="en-US" sz="1200" dirty="0">
              <a:solidFill>
                <a:srgbClr val="000000"/>
              </a:solidFill>
              <a:latin typeface="Barlow 2"/>
            </a:endParaRPr>
          </a:p>
        </p:txBody>
      </p:sp>
      <p:graphicFrame>
        <p:nvGraphicFramePr>
          <p:cNvPr id="6" name="Table 6"/>
          <p:cNvGraphicFramePr>
            <a:graphicFrameLocks noGrp="1"/>
          </p:cNvGraphicFramePr>
          <p:nvPr>
            <p:extLst>
              <p:ext uri="{D42A27DB-BD31-4B8C-83A1-F6EECF244321}">
                <p14:modId xmlns:p14="http://schemas.microsoft.com/office/powerpoint/2010/main" val="3533354658"/>
              </p:ext>
            </p:extLst>
          </p:nvPr>
        </p:nvGraphicFramePr>
        <p:xfrm>
          <a:off x="565250" y="5346700"/>
          <a:ext cx="6426000" cy="1648720"/>
        </p:xfrm>
        <a:graphic>
          <a:graphicData uri="http://schemas.openxmlformats.org/drawingml/2006/table">
            <a:tbl>
              <a:tblPr/>
              <a:tblGrid>
                <a:gridCol w="2056697">
                  <a:extLst>
                    <a:ext uri="{9D8B030D-6E8A-4147-A177-3AD203B41FA5}">
                      <a16:colId xmlns:a16="http://schemas.microsoft.com/office/drawing/2014/main" val="20000"/>
                    </a:ext>
                  </a:extLst>
                </a:gridCol>
                <a:gridCol w="2142000">
                  <a:extLst>
                    <a:ext uri="{9D8B030D-6E8A-4147-A177-3AD203B41FA5}">
                      <a16:colId xmlns:a16="http://schemas.microsoft.com/office/drawing/2014/main" val="20001"/>
                    </a:ext>
                  </a:extLst>
                </a:gridCol>
                <a:gridCol w="2227303">
                  <a:extLst>
                    <a:ext uri="{9D8B030D-6E8A-4147-A177-3AD203B41FA5}">
                      <a16:colId xmlns:a16="http://schemas.microsoft.com/office/drawing/2014/main" val="20002"/>
                    </a:ext>
                  </a:extLst>
                </a:gridCol>
              </a:tblGrid>
              <a:tr h="469437">
                <a:tc>
                  <a:txBody>
                    <a:bodyPr/>
                    <a:lstStyle/>
                    <a:p>
                      <a:pPr algn="ctr">
                        <a:lnSpc>
                          <a:spcPts val="1679"/>
                        </a:lnSpc>
                        <a:defRPr/>
                      </a:pPr>
                      <a:r>
                        <a:rPr lang="en-US" sz="1200" dirty="0">
                          <a:solidFill>
                            <a:srgbClr val="FFFFFF"/>
                          </a:solidFill>
                          <a:latin typeface="Source Sans Pro Bold"/>
                        </a:rPr>
                        <a:t>Milestone</a:t>
                      </a:r>
                      <a:endParaRPr lang="en-US" sz="1100" dirty="0"/>
                    </a:p>
                  </a:txBody>
                  <a:tcPr marL="114300" marR="114300" marT="114300" marB="114300">
                    <a:lnL w="0" cap="flat" cmpd="sng" algn="ctr">
                      <a:solidFill>
                        <a:srgbClr val="1BB445"/>
                      </a:solidFill>
                      <a:prstDash val="solid"/>
                      <a:round/>
                      <a:headEnd type="none" w="med" len="med"/>
                      <a:tailEnd type="none" w="med" len="med"/>
                    </a:lnL>
                    <a:lnR w="0" cap="flat" cmpd="sng" algn="ctr">
                      <a:solidFill>
                        <a:srgbClr val="1BB445"/>
                      </a:solidFill>
                      <a:prstDash val="solid"/>
                      <a:round/>
                      <a:headEnd type="none" w="med" len="med"/>
                      <a:tailEnd type="none" w="med" len="med"/>
                    </a:lnR>
                    <a:lnT w="0" cap="flat" cmpd="sng" algn="ctr">
                      <a:solidFill>
                        <a:srgbClr val="1BB445"/>
                      </a:solidFill>
                      <a:prstDash val="solid"/>
                      <a:round/>
                      <a:headEnd type="none" w="med" len="med"/>
                      <a:tailEnd type="none" w="med" len="med"/>
                    </a:lnT>
                    <a:lnB w="19050" cap="flat" cmpd="sng" algn="ctr">
                      <a:solidFill>
                        <a:srgbClr val="5B2C7D"/>
                      </a:solidFill>
                      <a:prstDash val="solid"/>
                      <a:round/>
                      <a:headEnd type="none" w="med" len="med"/>
                      <a:tailEnd type="none" w="med" len="med"/>
                    </a:lnB>
                    <a:solidFill>
                      <a:srgbClr val="5B2C7D"/>
                    </a:solidFill>
                  </a:tcPr>
                </a:tc>
                <a:tc>
                  <a:txBody>
                    <a:bodyPr/>
                    <a:lstStyle/>
                    <a:p>
                      <a:pPr algn="ctr">
                        <a:lnSpc>
                          <a:spcPts val="1679"/>
                        </a:lnSpc>
                        <a:defRPr/>
                      </a:pPr>
                      <a:r>
                        <a:rPr lang="en-US" sz="1200" dirty="0">
                          <a:solidFill>
                            <a:srgbClr val="FFFFFF"/>
                          </a:solidFill>
                          <a:latin typeface="Source Sans Pro Bold"/>
                        </a:rPr>
                        <a:t>Date</a:t>
                      </a:r>
                      <a:endParaRPr lang="en-US" sz="1100" dirty="0"/>
                    </a:p>
                  </a:txBody>
                  <a:tcPr marL="114300" marR="114300" marT="114300" marB="114300">
                    <a:lnL w="0" cap="flat" cmpd="sng" algn="ctr">
                      <a:solidFill>
                        <a:srgbClr val="1BB445"/>
                      </a:solidFill>
                      <a:prstDash val="solid"/>
                      <a:round/>
                      <a:headEnd type="none" w="med" len="med"/>
                      <a:tailEnd type="none" w="med" len="med"/>
                    </a:lnL>
                    <a:lnR w="0" cap="flat" cmpd="sng" algn="ctr">
                      <a:solidFill>
                        <a:srgbClr val="1BB445"/>
                      </a:solidFill>
                      <a:prstDash val="solid"/>
                      <a:round/>
                      <a:headEnd type="none" w="med" len="med"/>
                      <a:tailEnd type="none" w="med" len="med"/>
                    </a:lnR>
                    <a:lnT w="0" cap="flat" cmpd="sng" algn="ctr">
                      <a:solidFill>
                        <a:srgbClr val="1BB445"/>
                      </a:solidFill>
                      <a:prstDash val="solid"/>
                      <a:round/>
                      <a:headEnd type="none" w="med" len="med"/>
                      <a:tailEnd type="none" w="med" len="med"/>
                    </a:lnT>
                    <a:lnB w="19050" cap="flat" cmpd="sng" algn="ctr">
                      <a:solidFill>
                        <a:srgbClr val="5B2C7D"/>
                      </a:solidFill>
                      <a:prstDash val="solid"/>
                      <a:round/>
                      <a:headEnd type="none" w="med" len="med"/>
                      <a:tailEnd type="none" w="med" len="med"/>
                    </a:lnB>
                    <a:solidFill>
                      <a:srgbClr val="5B2C7D"/>
                    </a:solidFill>
                  </a:tcPr>
                </a:tc>
                <a:tc>
                  <a:txBody>
                    <a:bodyPr/>
                    <a:lstStyle/>
                    <a:p>
                      <a:pPr algn="ctr">
                        <a:lnSpc>
                          <a:spcPts val="1679"/>
                        </a:lnSpc>
                        <a:defRPr/>
                      </a:pPr>
                      <a:r>
                        <a:rPr lang="en-US" sz="1200" dirty="0">
                          <a:solidFill>
                            <a:srgbClr val="FFFFFF"/>
                          </a:solidFill>
                          <a:latin typeface="Source Sans Pro Bold"/>
                        </a:rPr>
                        <a:t>Deliverables</a:t>
                      </a:r>
                      <a:endParaRPr lang="en-US" sz="1100" dirty="0"/>
                    </a:p>
                  </a:txBody>
                  <a:tcPr marL="114300" marR="114300" marT="114300" marB="114300">
                    <a:lnL w="0" cap="flat" cmpd="sng" algn="ctr">
                      <a:solidFill>
                        <a:srgbClr val="1BB445"/>
                      </a:solidFill>
                      <a:prstDash val="solid"/>
                      <a:round/>
                      <a:headEnd type="none" w="med" len="med"/>
                      <a:tailEnd type="none" w="med" len="med"/>
                    </a:lnL>
                    <a:lnR w="0" cap="flat" cmpd="sng" algn="ctr">
                      <a:solidFill>
                        <a:srgbClr val="1BB445"/>
                      </a:solidFill>
                      <a:prstDash val="solid"/>
                      <a:round/>
                      <a:headEnd type="none" w="med" len="med"/>
                      <a:tailEnd type="none" w="med" len="med"/>
                    </a:lnR>
                    <a:lnT w="0" cap="flat" cmpd="sng" algn="ctr">
                      <a:solidFill>
                        <a:srgbClr val="1BB445"/>
                      </a:solidFill>
                      <a:prstDash val="solid"/>
                      <a:round/>
                      <a:headEnd type="none" w="med" len="med"/>
                      <a:tailEnd type="none" w="med" len="med"/>
                    </a:lnT>
                    <a:lnB w="19050" cap="flat" cmpd="sng" algn="ctr">
                      <a:solidFill>
                        <a:srgbClr val="5B2C7D"/>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r h="1179283">
                <a:tc>
                  <a:txBody>
                    <a:bodyPr/>
                    <a:lstStyle/>
                    <a:p>
                      <a:pPr algn="ctr">
                        <a:lnSpc>
                          <a:spcPts val="1679"/>
                        </a:lnSpc>
                        <a:defRPr/>
                      </a:pPr>
                      <a:r>
                        <a:rPr lang="en-US" sz="1200" dirty="0">
                          <a:solidFill>
                            <a:srgbClr val="000000"/>
                          </a:solidFill>
                          <a:latin typeface="Source Sans Pro"/>
                        </a:rPr>
                        <a:t>State the first milestone.</a:t>
                      </a:r>
                      <a:endParaRPr lang="en-US" sz="1100" dirty="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ctr">
                        <a:lnSpc>
                          <a:spcPts val="1679"/>
                        </a:lnSpc>
                        <a:defRPr/>
                      </a:pPr>
                      <a:r>
                        <a:rPr lang="en-US" sz="1200" dirty="0">
                          <a:solidFill>
                            <a:srgbClr val="000000"/>
                          </a:solidFill>
                          <a:latin typeface="Source Sans Pro"/>
                        </a:rPr>
                        <a:t>DD/MM/YYYY</a:t>
                      </a:r>
                      <a:endParaRPr lang="en-US" sz="1100" dirty="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marL="259080" lvl="1" indent="-129540" algn="ctr">
                        <a:lnSpc>
                          <a:spcPts val="1679"/>
                        </a:lnSpc>
                        <a:defRPr/>
                      </a:pPr>
                      <a:r>
                        <a:rPr lang="en-US" sz="1200" dirty="0">
                          <a:solidFill>
                            <a:srgbClr val="000000"/>
                          </a:solidFill>
                          <a:latin typeface="Source Sans Pro"/>
                        </a:rPr>
                        <a:t>List tangible outcomes here.</a:t>
                      </a:r>
                      <a:endParaRPr lang="en-US" sz="1100" dirty="0"/>
                    </a:p>
                    <a:p>
                      <a:pPr marL="259080" lvl="1" indent="-129540" algn="ctr">
                        <a:lnSpc>
                          <a:spcPts val="1679"/>
                        </a:lnSpc>
                      </a:pPr>
                      <a:r>
                        <a:rPr lang="en-US" sz="1200" dirty="0">
                          <a:solidFill>
                            <a:srgbClr val="000000"/>
                          </a:solidFill>
                          <a:latin typeface="Source Sans Pro"/>
                        </a:rPr>
                        <a:t>Add as many items as needed for this milestone. </a:t>
                      </a: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611421" y="2241384"/>
          <a:ext cx="6570579" cy="3185369"/>
        </p:xfrm>
        <a:graphic>
          <a:graphicData uri="http://schemas.openxmlformats.org/drawingml/2006/table">
            <a:tbl>
              <a:tblPr/>
              <a:tblGrid>
                <a:gridCol w="2394931">
                  <a:extLst>
                    <a:ext uri="{9D8B030D-6E8A-4147-A177-3AD203B41FA5}">
                      <a16:colId xmlns:a16="http://schemas.microsoft.com/office/drawing/2014/main" val="20000"/>
                    </a:ext>
                  </a:extLst>
                </a:gridCol>
                <a:gridCol w="2321480">
                  <a:extLst>
                    <a:ext uri="{9D8B030D-6E8A-4147-A177-3AD203B41FA5}">
                      <a16:colId xmlns:a16="http://schemas.microsoft.com/office/drawing/2014/main" val="20001"/>
                    </a:ext>
                  </a:extLst>
                </a:gridCol>
                <a:gridCol w="1854168">
                  <a:extLst>
                    <a:ext uri="{9D8B030D-6E8A-4147-A177-3AD203B41FA5}">
                      <a16:colId xmlns:a16="http://schemas.microsoft.com/office/drawing/2014/main" val="20002"/>
                    </a:ext>
                  </a:extLst>
                </a:gridCol>
              </a:tblGrid>
              <a:tr h="487232">
                <a:tc>
                  <a:txBody>
                    <a:bodyPr/>
                    <a:lstStyle/>
                    <a:p>
                      <a:pPr algn="ctr">
                        <a:lnSpc>
                          <a:spcPts val="1679"/>
                        </a:lnSpc>
                        <a:defRPr/>
                      </a:pPr>
                      <a:r>
                        <a:rPr lang="en-US" sz="1200" dirty="0">
                          <a:solidFill>
                            <a:srgbClr val="FFFFFF"/>
                          </a:solidFill>
                          <a:latin typeface="TT Norms Bold"/>
                        </a:rPr>
                        <a:t>Expense</a:t>
                      </a:r>
                      <a:endParaRPr lang="en-US" sz="1100" dirty="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0" cap="flat" cmpd="sng" algn="ctr">
                      <a:solidFill>
                        <a:srgbClr val="5B2C7D"/>
                      </a:solidFill>
                      <a:prstDash val="solid"/>
                      <a:round/>
                      <a:headEnd type="none" w="med" len="med"/>
                      <a:tailEnd type="none" w="med" len="med"/>
                    </a:lnT>
                    <a:lnB w="0" cap="flat" cmpd="sng" algn="ctr">
                      <a:solidFill>
                        <a:srgbClr val="5B2C7D"/>
                      </a:solidFill>
                      <a:prstDash val="solid"/>
                      <a:round/>
                      <a:headEnd type="none" w="med" len="med"/>
                      <a:tailEnd type="none" w="med" len="med"/>
                    </a:lnB>
                    <a:solidFill>
                      <a:srgbClr val="5B2C7D"/>
                    </a:solidFill>
                  </a:tcPr>
                </a:tc>
                <a:tc>
                  <a:txBody>
                    <a:bodyPr/>
                    <a:lstStyle/>
                    <a:p>
                      <a:pPr algn="ctr">
                        <a:lnSpc>
                          <a:spcPts val="1679"/>
                        </a:lnSpc>
                        <a:defRPr/>
                      </a:pPr>
                      <a:r>
                        <a:rPr lang="en-US" sz="1200" dirty="0">
                          <a:solidFill>
                            <a:srgbClr val="FFFFFF"/>
                          </a:solidFill>
                          <a:latin typeface="TT Norms Bold"/>
                        </a:rPr>
                        <a:t>Value</a:t>
                      </a:r>
                      <a:endParaRPr lang="en-US" sz="1100" dirty="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0" cap="flat" cmpd="sng" algn="ctr">
                      <a:solidFill>
                        <a:srgbClr val="5B2C7D"/>
                      </a:solidFill>
                      <a:prstDash val="solid"/>
                      <a:round/>
                      <a:headEnd type="none" w="med" len="med"/>
                      <a:tailEnd type="none" w="med" len="med"/>
                    </a:lnT>
                    <a:lnB w="0" cap="flat" cmpd="sng" algn="ctr">
                      <a:solidFill>
                        <a:srgbClr val="5B2C7D"/>
                      </a:solidFill>
                      <a:prstDash val="solid"/>
                      <a:round/>
                      <a:headEnd type="none" w="med" len="med"/>
                      <a:tailEnd type="none" w="med" len="med"/>
                    </a:lnB>
                    <a:solidFill>
                      <a:srgbClr val="5B2C7D"/>
                    </a:solidFill>
                  </a:tcPr>
                </a:tc>
                <a:tc>
                  <a:txBody>
                    <a:bodyPr/>
                    <a:lstStyle/>
                    <a:p>
                      <a:pPr algn="ctr">
                        <a:lnSpc>
                          <a:spcPts val="1679"/>
                        </a:lnSpc>
                        <a:defRPr/>
                      </a:pPr>
                      <a:r>
                        <a:rPr lang="en-US" sz="1200" dirty="0">
                          <a:solidFill>
                            <a:srgbClr val="FFFFFF"/>
                          </a:solidFill>
                          <a:latin typeface="TT Norms Bold"/>
                        </a:rPr>
                        <a:t>Percentage</a:t>
                      </a:r>
                      <a:endParaRPr lang="en-US" sz="1100" dirty="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0" cap="flat" cmpd="sng" algn="ctr">
                      <a:solidFill>
                        <a:srgbClr val="5B2C7D"/>
                      </a:solidFill>
                      <a:prstDash val="solid"/>
                      <a:round/>
                      <a:headEnd type="none" w="med" len="med"/>
                      <a:tailEnd type="none" w="med" len="med"/>
                    </a:lnT>
                    <a:lnB w="0" cap="flat" cmpd="sng" algn="ctr">
                      <a:solidFill>
                        <a:srgbClr val="5B2C7D"/>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r h="644336">
                <a:tc>
                  <a:txBody>
                    <a:bodyPr/>
                    <a:lstStyle/>
                    <a:p>
                      <a:pPr algn="l">
                        <a:lnSpc>
                          <a:spcPts val="1679"/>
                        </a:lnSpc>
                        <a:defRPr/>
                      </a:pPr>
                      <a:r>
                        <a:rPr lang="en-US" sz="1200" dirty="0">
                          <a:solidFill>
                            <a:srgbClr val="000000"/>
                          </a:solidFill>
                          <a:latin typeface="Source Sans Pro Bold"/>
                        </a:rPr>
                        <a:t>Outsource equipment.</a:t>
                      </a:r>
                      <a:endParaRPr lang="en-US" sz="1100" dirty="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0"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tcPr>
                </a:tc>
                <a:tc>
                  <a:txBody>
                    <a:bodyPr/>
                    <a:lstStyle/>
                    <a:p>
                      <a:pPr algn="ctr">
                        <a:lnSpc>
                          <a:spcPts val="1679"/>
                        </a:lnSpc>
                        <a:defRPr/>
                      </a:pPr>
                      <a:r>
                        <a:rPr lang="en-US" sz="1200" dirty="0">
                          <a:solidFill>
                            <a:srgbClr val="000000"/>
                          </a:solidFill>
                          <a:latin typeface="Source Sans Pro"/>
                        </a:rPr>
                        <a:t>R000,000</a:t>
                      </a:r>
                      <a:endParaRPr lang="en-US" sz="1100" dirty="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0"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tcPr>
                </a:tc>
                <a:tc>
                  <a:txBody>
                    <a:bodyPr/>
                    <a:lstStyle/>
                    <a:p>
                      <a:pPr algn="ctr">
                        <a:lnSpc>
                          <a:spcPts val="1679"/>
                        </a:lnSpc>
                        <a:defRPr/>
                      </a:pPr>
                      <a:r>
                        <a:rPr lang="en-US" sz="1200" dirty="0">
                          <a:solidFill>
                            <a:srgbClr val="000000"/>
                          </a:solidFill>
                          <a:latin typeface="Source Sans Pro"/>
                        </a:rPr>
                        <a:t>0%</a:t>
                      </a:r>
                      <a:endParaRPr lang="en-US" sz="1100" dirty="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0"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solidFill>
                      <a:srgbClr val="DBDBDB"/>
                    </a:solidFill>
                  </a:tcPr>
                </a:tc>
                <a:extLst>
                  <a:ext uri="{0D108BD9-81ED-4DB2-BD59-A6C34878D82A}">
                    <a16:rowId xmlns:a16="http://schemas.microsoft.com/office/drawing/2014/main" val="10001"/>
                  </a:ext>
                </a:extLst>
              </a:tr>
              <a:tr h="648476">
                <a:tc>
                  <a:txBody>
                    <a:bodyPr/>
                    <a:lstStyle/>
                    <a:p>
                      <a:pPr algn="l">
                        <a:lnSpc>
                          <a:spcPts val="1679"/>
                        </a:lnSpc>
                        <a:defRPr/>
                      </a:pPr>
                      <a:r>
                        <a:rPr lang="en-US" sz="1200" dirty="0">
                          <a:solidFill>
                            <a:srgbClr val="000000"/>
                          </a:solidFill>
                          <a:latin typeface="Source Sans Pro Bold"/>
                        </a:rPr>
                        <a:t>Research and Development</a:t>
                      </a:r>
                      <a:endParaRPr lang="en-US" sz="1100" dirty="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solidFill>
                      <a:srgbClr val="FFFFFF"/>
                    </a:solidFill>
                  </a:tcPr>
                </a:tc>
                <a:tc>
                  <a:txBody>
                    <a:bodyPr/>
                    <a:lstStyle/>
                    <a:p>
                      <a:pPr algn="ctr">
                        <a:lnSpc>
                          <a:spcPts val="1679"/>
                        </a:lnSpc>
                        <a:defRPr/>
                      </a:pPr>
                      <a:r>
                        <a:rPr lang="en-US" sz="1200" dirty="0">
                          <a:solidFill>
                            <a:srgbClr val="000000"/>
                          </a:solidFill>
                          <a:latin typeface="Source Sans Pro"/>
                        </a:rPr>
                        <a:t>R000,000</a:t>
                      </a:r>
                      <a:endParaRPr lang="en-US" sz="1100" dirty="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solidFill>
                      <a:srgbClr val="FFFFFF"/>
                    </a:solidFill>
                  </a:tcPr>
                </a:tc>
                <a:tc>
                  <a:txBody>
                    <a:bodyPr/>
                    <a:lstStyle/>
                    <a:p>
                      <a:pPr algn="ctr">
                        <a:lnSpc>
                          <a:spcPts val="1679"/>
                        </a:lnSpc>
                        <a:defRPr/>
                      </a:pPr>
                      <a:r>
                        <a:rPr lang="en-US" sz="1200" dirty="0">
                          <a:solidFill>
                            <a:srgbClr val="000000"/>
                          </a:solidFill>
                          <a:latin typeface="Source Sans Pro"/>
                        </a:rPr>
                        <a:t>0%</a:t>
                      </a:r>
                      <a:endParaRPr lang="en-US" sz="1100" dirty="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solidFill>
                      <a:srgbClr val="DBDBDB"/>
                    </a:solidFill>
                  </a:tcPr>
                </a:tc>
                <a:extLst>
                  <a:ext uri="{0D108BD9-81ED-4DB2-BD59-A6C34878D82A}">
                    <a16:rowId xmlns:a16="http://schemas.microsoft.com/office/drawing/2014/main" val="10002"/>
                  </a:ext>
                </a:extLst>
              </a:tr>
              <a:tr h="752710">
                <a:tc>
                  <a:txBody>
                    <a:bodyPr/>
                    <a:lstStyle/>
                    <a:p>
                      <a:pPr algn="l">
                        <a:lnSpc>
                          <a:spcPts val="1679"/>
                        </a:lnSpc>
                        <a:defRPr/>
                      </a:pPr>
                      <a:r>
                        <a:rPr lang="en-US" sz="1200" dirty="0">
                          <a:solidFill>
                            <a:srgbClr val="000000"/>
                          </a:solidFill>
                          <a:latin typeface="Source Sans Pro Bold"/>
                        </a:rPr>
                        <a:t>Staff expansion and onboarding</a:t>
                      </a:r>
                      <a:endParaRPr lang="en-US" sz="1100" dirty="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tcPr>
                </a:tc>
                <a:tc>
                  <a:txBody>
                    <a:bodyPr/>
                    <a:lstStyle/>
                    <a:p>
                      <a:pPr algn="ctr">
                        <a:lnSpc>
                          <a:spcPts val="1679"/>
                        </a:lnSpc>
                        <a:defRPr/>
                      </a:pPr>
                      <a:r>
                        <a:rPr lang="en-US" sz="1200" dirty="0">
                          <a:solidFill>
                            <a:srgbClr val="000000"/>
                          </a:solidFill>
                          <a:latin typeface="Source Sans Pro"/>
                        </a:rPr>
                        <a:t>R000,000</a:t>
                      </a:r>
                      <a:endParaRPr lang="en-US" sz="1100" dirty="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tcPr>
                </a:tc>
                <a:tc>
                  <a:txBody>
                    <a:bodyPr/>
                    <a:lstStyle/>
                    <a:p>
                      <a:pPr algn="ctr">
                        <a:lnSpc>
                          <a:spcPts val="1679"/>
                        </a:lnSpc>
                        <a:defRPr/>
                      </a:pPr>
                      <a:r>
                        <a:rPr lang="en-US" sz="1200" dirty="0">
                          <a:solidFill>
                            <a:srgbClr val="000000"/>
                          </a:solidFill>
                          <a:latin typeface="Source Sans Pro"/>
                        </a:rPr>
                        <a:t>0%</a:t>
                      </a:r>
                      <a:endParaRPr lang="en-US" sz="1100" dirty="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solidFill>
                      <a:srgbClr val="DBDBDB"/>
                    </a:solidFill>
                  </a:tcPr>
                </a:tc>
                <a:extLst>
                  <a:ext uri="{0D108BD9-81ED-4DB2-BD59-A6C34878D82A}">
                    <a16:rowId xmlns:a16="http://schemas.microsoft.com/office/drawing/2014/main" val="10003"/>
                  </a:ext>
                </a:extLst>
              </a:tr>
              <a:tr h="652615">
                <a:tc>
                  <a:txBody>
                    <a:bodyPr/>
                    <a:lstStyle/>
                    <a:p>
                      <a:pPr algn="l">
                        <a:lnSpc>
                          <a:spcPts val="1679"/>
                        </a:lnSpc>
                        <a:defRPr/>
                      </a:pPr>
                      <a:r>
                        <a:rPr lang="en-US" sz="1200" dirty="0">
                          <a:solidFill>
                            <a:srgbClr val="000000"/>
                          </a:solidFill>
                          <a:latin typeface="Source Sans Pro Bold"/>
                        </a:rPr>
                        <a:t>Total</a:t>
                      </a:r>
                      <a:endParaRPr lang="en-US" sz="1100" dirty="0"/>
                    </a:p>
                  </a:txBody>
                  <a:tcPr marL="114300" marR="114300" marT="114300" marB="114300">
                    <a:lnL w="1905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solidFill>
                      <a:srgbClr val="FFFFFF"/>
                    </a:solidFill>
                  </a:tcPr>
                </a:tc>
                <a:tc>
                  <a:txBody>
                    <a:bodyPr/>
                    <a:lstStyle/>
                    <a:p>
                      <a:pPr algn="ctr">
                        <a:lnSpc>
                          <a:spcPts val="1679"/>
                        </a:lnSpc>
                        <a:defRPr/>
                      </a:pPr>
                      <a:r>
                        <a:rPr lang="en-US" sz="1200" dirty="0">
                          <a:solidFill>
                            <a:srgbClr val="000000"/>
                          </a:solidFill>
                          <a:latin typeface="Source Sans Pro Bold"/>
                        </a:rPr>
                        <a:t>R000,000</a:t>
                      </a:r>
                      <a:endParaRPr lang="en-US" sz="1100" dirty="0"/>
                    </a:p>
                  </a:txBody>
                  <a:tcPr marL="114300" marR="114300" marT="114300" marB="114300">
                    <a:lnL w="0" cap="flat" cmpd="sng" algn="ctr">
                      <a:solidFill>
                        <a:srgbClr val="5B2C7D"/>
                      </a:solidFill>
                      <a:prstDash val="solid"/>
                      <a:round/>
                      <a:headEnd type="none" w="med" len="med"/>
                      <a:tailEnd type="none" w="med" len="med"/>
                    </a:lnL>
                    <a:lnR w="0"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solidFill>
                      <a:srgbClr val="FFFFFF"/>
                    </a:solidFill>
                  </a:tcPr>
                </a:tc>
                <a:tc>
                  <a:txBody>
                    <a:bodyPr/>
                    <a:lstStyle/>
                    <a:p>
                      <a:pPr algn="ctr">
                        <a:lnSpc>
                          <a:spcPts val="1679"/>
                        </a:lnSpc>
                        <a:defRPr/>
                      </a:pPr>
                      <a:r>
                        <a:rPr lang="en-US" sz="1200" dirty="0">
                          <a:solidFill>
                            <a:srgbClr val="000000"/>
                          </a:solidFill>
                          <a:latin typeface="Source Sans Pro Bold"/>
                        </a:rPr>
                        <a:t>100%</a:t>
                      </a:r>
                      <a:endParaRPr lang="en-US" sz="1100" dirty="0"/>
                    </a:p>
                  </a:txBody>
                  <a:tcPr marL="114300" marR="114300" marT="114300" marB="114300">
                    <a:lnL w="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graphicFrame>
        <p:nvGraphicFramePr>
          <p:cNvPr id="3" name="Table 3"/>
          <p:cNvGraphicFramePr>
            <a:graphicFrameLocks noGrp="1"/>
          </p:cNvGraphicFramePr>
          <p:nvPr/>
        </p:nvGraphicFramePr>
        <p:xfrm>
          <a:off x="611421" y="5621521"/>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algn="ctr">
                        <a:lnSpc>
                          <a:spcPts val="4480"/>
                        </a:lnSpc>
                        <a:defRPr/>
                      </a:pPr>
                      <a:r>
                        <a:rPr lang="en-US" sz="3200" dirty="0">
                          <a:solidFill>
                            <a:srgbClr val="FFFFFF"/>
                          </a:solidFill>
                          <a:latin typeface="Barlow 1 Ultra-Bold"/>
                        </a:rPr>
                        <a:t>CONCLUSION </a:t>
                      </a:r>
                      <a:endParaRPr lang="en-US" sz="1100" dirty="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graphicFrame>
        <p:nvGraphicFramePr>
          <p:cNvPr id="4" name="Table 4"/>
          <p:cNvGraphicFramePr>
            <a:graphicFrameLocks noGrp="1"/>
          </p:cNvGraphicFramePr>
          <p:nvPr/>
        </p:nvGraphicFramePr>
        <p:xfrm>
          <a:off x="567000" y="8321621"/>
          <a:ext cx="6426000" cy="1614379"/>
        </p:xfrm>
        <a:graphic>
          <a:graphicData uri="http://schemas.openxmlformats.org/drawingml/2006/table">
            <a:tbl>
              <a:tblPr/>
              <a:tblGrid>
                <a:gridCol w="6426000">
                  <a:extLst>
                    <a:ext uri="{9D8B030D-6E8A-4147-A177-3AD203B41FA5}">
                      <a16:colId xmlns:a16="http://schemas.microsoft.com/office/drawing/2014/main" val="20000"/>
                    </a:ext>
                  </a:extLst>
                </a:gridCol>
              </a:tblGrid>
              <a:tr h="1614379">
                <a:tc>
                  <a:txBody>
                    <a:bodyPr/>
                    <a:lstStyle/>
                    <a:p>
                      <a:pPr algn="ctr">
                        <a:lnSpc>
                          <a:spcPts val="4480"/>
                        </a:lnSpc>
                        <a:defRPr/>
                      </a:pPr>
                      <a:endParaRPr lang="en-US" sz="1100" dirty="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5" name="TextBox 5"/>
          <p:cNvSpPr txBox="1"/>
          <p:nvPr/>
        </p:nvSpPr>
        <p:spPr>
          <a:xfrm>
            <a:off x="5255919" y="8766258"/>
            <a:ext cx="1629661" cy="696530"/>
          </a:xfrm>
          <a:prstGeom prst="rect">
            <a:avLst/>
          </a:prstGeom>
        </p:spPr>
        <p:txBody>
          <a:bodyPr lIns="0" tIns="0" rIns="0" bIns="0" rtlCol="0" anchor="t">
            <a:spAutoFit/>
          </a:bodyPr>
          <a:lstStyle/>
          <a:p>
            <a:pPr algn="r">
              <a:lnSpc>
                <a:spcPts val="1895"/>
              </a:lnSpc>
            </a:pPr>
            <a:r>
              <a:rPr lang="en-US" sz="1255" dirty="0">
                <a:solidFill>
                  <a:srgbClr val="FFFFFF"/>
                </a:solidFill>
                <a:latin typeface="Source Sans Pro"/>
              </a:rPr>
              <a:t>www.yourbusiness.com </a:t>
            </a:r>
          </a:p>
          <a:p>
            <a:pPr algn="r">
              <a:lnSpc>
                <a:spcPts val="1895"/>
              </a:lnSpc>
            </a:pPr>
            <a:r>
              <a:rPr lang="en-US" sz="1255" dirty="0">
                <a:solidFill>
                  <a:srgbClr val="FFFFFF"/>
                </a:solidFill>
                <a:latin typeface="Source Sans Pro"/>
              </a:rPr>
              <a:t>you@yourbusiness.com</a:t>
            </a:r>
          </a:p>
          <a:p>
            <a:pPr algn="r">
              <a:lnSpc>
                <a:spcPts val="1895"/>
              </a:lnSpc>
            </a:pPr>
            <a:r>
              <a:rPr lang="en-US" sz="1255" dirty="0">
                <a:solidFill>
                  <a:srgbClr val="FFFFFF"/>
                </a:solidFill>
                <a:latin typeface="Source Sans Pro"/>
              </a:rPr>
              <a:t>123-456-7890</a:t>
            </a:r>
          </a:p>
        </p:txBody>
      </p:sp>
      <p:sp>
        <p:nvSpPr>
          <p:cNvPr id="6" name="Freeform 6"/>
          <p:cNvSpPr/>
          <p:nvPr/>
        </p:nvSpPr>
        <p:spPr>
          <a:xfrm>
            <a:off x="5815310" y="9312140"/>
            <a:ext cx="120521" cy="122981"/>
          </a:xfrm>
          <a:custGeom>
            <a:avLst/>
            <a:gdLst/>
            <a:ahLst/>
            <a:cxnLst/>
            <a:rect l="l" t="t" r="r" b="b"/>
            <a:pathLst>
              <a:path w="120521" h="122981">
                <a:moveTo>
                  <a:pt x="0" y="0"/>
                </a:moveTo>
                <a:lnTo>
                  <a:pt x="120521" y="0"/>
                </a:lnTo>
                <a:lnTo>
                  <a:pt x="120521" y="122981"/>
                </a:lnTo>
                <a:lnTo>
                  <a:pt x="0" y="1229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4980377" y="8849015"/>
            <a:ext cx="117111" cy="117111"/>
          </a:xfrm>
          <a:custGeom>
            <a:avLst/>
            <a:gdLst/>
            <a:ahLst/>
            <a:cxnLst/>
            <a:rect l="l" t="t" r="r" b="b"/>
            <a:pathLst>
              <a:path w="117111" h="117111">
                <a:moveTo>
                  <a:pt x="0" y="0"/>
                </a:moveTo>
                <a:lnTo>
                  <a:pt x="117111" y="0"/>
                </a:lnTo>
                <a:lnTo>
                  <a:pt x="117111" y="117111"/>
                </a:lnTo>
                <a:lnTo>
                  <a:pt x="0" y="1171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5038933" y="9079621"/>
            <a:ext cx="146849" cy="96386"/>
          </a:xfrm>
          <a:custGeom>
            <a:avLst/>
            <a:gdLst/>
            <a:ahLst/>
            <a:cxnLst/>
            <a:rect l="l" t="t" r="r" b="b"/>
            <a:pathLst>
              <a:path w="146849" h="96386">
                <a:moveTo>
                  <a:pt x="0" y="0"/>
                </a:moveTo>
                <a:lnTo>
                  <a:pt x="146848" y="0"/>
                </a:lnTo>
                <a:lnTo>
                  <a:pt x="146848" y="96386"/>
                </a:lnTo>
                <a:lnTo>
                  <a:pt x="0" y="96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619295" y="618640"/>
            <a:ext cx="6426000" cy="415290"/>
          </a:xfrm>
          <a:prstGeom prst="rect">
            <a:avLst/>
          </a:prstGeom>
        </p:spPr>
        <p:txBody>
          <a:bodyPr lIns="0" tIns="0" rIns="0" bIns="0" rtlCol="0" anchor="t">
            <a:spAutoFit/>
          </a:bodyPr>
          <a:lstStyle/>
          <a:p>
            <a:pPr>
              <a:lnSpc>
                <a:spcPts val="3359"/>
              </a:lnSpc>
            </a:pPr>
            <a:r>
              <a:rPr lang="en-US" sz="2400" dirty="0">
                <a:solidFill>
                  <a:srgbClr val="000000"/>
                </a:solidFill>
                <a:latin typeface="Barlow 5"/>
              </a:rPr>
              <a:t>Budget</a:t>
            </a:r>
          </a:p>
        </p:txBody>
      </p:sp>
      <p:sp>
        <p:nvSpPr>
          <p:cNvPr id="13" name="TextBox 13"/>
          <p:cNvSpPr txBox="1"/>
          <p:nvPr/>
        </p:nvSpPr>
        <p:spPr>
          <a:xfrm>
            <a:off x="630217" y="1205064"/>
            <a:ext cx="6426000" cy="1036320"/>
          </a:xfrm>
          <a:prstGeom prst="rect">
            <a:avLst/>
          </a:prstGeom>
        </p:spPr>
        <p:txBody>
          <a:bodyPr lIns="0" tIns="0" rIns="0" bIns="0" rtlCol="0" anchor="t">
            <a:spAutoFit/>
          </a:bodyPr>
          <a:lstStyle/>
          <a:p>
            <a:pPr>
              <a:lnSpc>
                <a:spcPts val="1679"/>
              </a:lnSpc>
            </a:pPr>
            <a:r>
              <a:rPr lang="en-US" sz="1200" dirty="0">
                <a:solidFill>
                  <a:srgbClr val="000000"/>
                </a:solidFill>
                <a:latin typeface="Barlow 2"/>
              </a:rPr>
              <a:t>As with any other proposal, a key part is the budget statement. Include the expected prices and expenses for your project here. Since this is a financial matter, be as specific as possible. It may also help to break down each item further so the amounts can seem more manageable for the reader(s).</a:t>
            </a:r>
          </a:p>
          <a:p>
            <a:pPr>
              <a:lnSpc>
                <a:spcPts val="1679"/>
              </a:lnSpc>
            </a:pPr>
            <a:endParaRPr lang="en-US" sz="1200" dirty="0">
              <a:solidFill>
                <a:srgbClr val="000000"/>
              </a:solidFill>
              <a:latin typeface="Barlow 2"/>
            </a:endParaRPr>
          </a:p>
        </p:txBody>
      </p:sp>
      <p:sp>
        <p:nvSpPr>
          <p:cNvPr id="14" name="TextBox 14"/>
          <p:cNvSpPr txBox="1"/>
          <p:nvPr/>
        </p:nvSpPr>
        <p:spPr>
          <a:xfrm>
            <a:off x="567000" y="6656651"/>
            <a:ext cx="6426000" cy="1664970"/>
          </a:xfrm>
          <a:prstGeom prst="rect">
            <a:avLst/>
          </a:prstGeom>
        </p:spPr>
        <p:txBody>
          <a:bodyPr lIns="0" tIns="0" rIns="0" bIns="0" rtlCol="0" anchor="t">
            <a:spAutoFit/>
          </a:bodyPr>
          <a:lstStyle/>
          <a:p>
            <a:pPr>
              <a:lnSpc>
                <a:spcPts val="1679"/>
              </a:lnSpc>
            </a:pPr>
            <a:r>
              <a:rPr lang="en-US" sz="1200" dirty="0">
                <a:solidFill>
                  <a:srgbClr val="000000"/>
                </a:solidFill>
                <a:latin typeface="Barlow 2"/>
              </a:rPr>
              <a:t>Use this section to summarize all the details of your proposal and once again present your opportunities for growth to compel your funder/ funding organization to support your business. Attach any additional documents that support your request in the ‘APPENDIX’ and send alongside your proposal. </a:t>
            </a:r>
          </a:p>
          <a:p>
            <a:pPr>
              <a:lnSpc>
                <a:spcPts val="1679"/>
              </a:lnSpc>
            </a:pPr>
            <a:endParaRPr lang="en-US" sz="1200" dirty="0">
              <a:solidFill>
                <a:srgbClr val="000000"/>
              </a:solidFill>
              <a:latin typeface="Barlow 2"/>
            </a:endParaRPr>
          </a:p>
          <a:p>
            <a:pPr>
              <a:lnSpc>
                <a:spcPts val="1679"/>
              </a:lnSpc>
            </a:pPr>
            <a:r>
              <a:rPr lang="en-US" sz="1200" dirty="0">
                <a:solidFill>
                  <a:srgbClr val="000000"/>
                </a:solidFill>
                <a:latin typeface="Barlow 2"/>
              </a:rPr>
              <a:t> Lastly, encourage them to reach out to you for any inquiries by including your contact information below.</a:t>
            </a:r>
          </a:p>
          <a:p>
            <a:pPr>
              <a:lnSpc>
                <a:spcPts val="1679"/>
              </a:lnSpc>
            </a:pPr>
            <a:endParaRPr lang="en-US" sz="1200" dirty="0">
              <a:solidFill>
                <a:srgbClr val="000000"/>
              </a:solidFill>
              <a:latin typeface="Barlow 2"/>
            </a:endParaRPr>
          </a:p>
        </p:txBody>
      </p:sp>
      <p:sp>
        <p:nvSpPr>
          <p:cNvPr id="15" name="TextBox 15"/>
          <p:cNvSpPr txBox="1"/>
          <p:nvPr/>
        </p:nvSpPr>
        <p:spPr>
          <a:xfrm>
            <a:off x="674420" y="8923323"/>
            <a:ext cx="2556768" cy="370882"/>
          </a:xfrm>
          <a:prstGeom prst="rect">
            <a:avLst/>
          </a:prstGeom>
        </p:spPr>
        <p:txBody>
          <a:bodyPr lIns="0" tIns="0" rIns="0" bIns="0" rtlCol="0" anchor="t">
            <a:spAutoFit/>
          </a:bodyPr>
          <a:lstStyle/>
          <a:p>
            <a:pPr>
              <a:lnSpc>
                <a:spcPts val="3075"/>
              </a:lnSpc>
              <a:spcBef>
                <a:spcPct val="0"/>
              </a:spcBef>
            </a:pPr>
            <a:r>
              <a:rPr lang="en-US" sz="2196" dirty="0">
                <a:solidFill>
                  <a:srgbClr val="FFFFFF"/>
                </a:solidFill>
                <a:latin typeface="Source Serif Pro"/>
              </a:rPr>
              <a:t>Contact Information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6345" y="2298700"/>
            <a:ext cx="6453373" cy="5529078"/>
          </a:xfrm>
          <a:prstGeom prst="rect">
            <a:avLst/>
          </a:prstGeom>
        </p:spPr>
        <p:txBody>
          <a:bodyPr lIns="0" tIns="0" rIns="0" bIns="0" rtlCol="0" anchor="t">
            <a:spAutoFit/>
          </a:bodyPr>
          <a:lstStyle/>
          <a:p>
            <a:pPr marL="367029" lvl="1" indent="-183514" algn="just">
              <a:lnSpc>
                <a:spcPts val="2855"/>
              </a:lnSpc>
              <a:buAutoNum type="arabicPeriod"/>
            </a:pPr>
            <a:r>
              <a:rPr lang="en-US" sz="1699" spc="16" dirty="0">
                <a:solidFill>
                  <a:srgbClr val="000000"/>
                </a:solidFill>
                <a:latin typeface="Barlow 2"/>
              </a:rPr>
              <a:t>Submission Details</a:t>
            </a:r>
          </a:p>
          <a:p>
            <a:pPr marL="367029" lvl="1" indent="-183514" algn="just">
              <a:lnSpc>
                <a:spcPts val="2855"/>
              </a:lnSpc>
              <a:buAutoNum type="arabicPeriod"/>
            </a:pPr>
            <a:r>
              <a:rPr lang="en-US" sz="1699" spc="16" dirty="0">
                <a:solidFill>
                  <a:srgbClr val="000000"/>
                </a:solidFill>
                <a:latin typeface="Barlow 2"/>
              </a:rPr>
              <a:t> Executive Summary</a:t>
            </a:r>
          </a:p>
          <a:p>
            <a:pPr marL="367029" lvl="1" indent="-183514" algn="just">
              <a:lnSpc>
                <a:spcPts val="2855"/>
              </a:lnSpc>
              <a:buAutoNum type="arabicPeriod"/>
            </a:pPr>
            <a:r>
              <a:rPr lang="en-US" sz="1699" spc="16" dirty="0">
                <a:solidFill>
                  <a:srgbClr val="000000"/>
                </a:solidFill>
                <a:latin typeface="Barlow 2"/>
              </a:rPr>
              <a:t> Organization and Management</a:t>
            </a:r>
          </a:p>
          <a:p>
            <a:pPr marL="367029" lvl="1" indent="-183514" algn="just">
              <a:lnSpc>
                <a:spcPts val="2855"/>
              </a:lnSpc>
              <a:buAutoNum type="arabicPeriod"/>
            </a:pPr>
            <a:r>
              <a:rPr lang="en-US" sz="1699" spc="16" dirty="0">
                <a:solidFill>
                  <a:srgbClr val="000000"/>
                </a:solidFill>
                <a:latin typeface="Barlow 2"/>
              </a:rPr>
              <a:t> Purpose of Funding Summary</a:t>
            </a:r>
          </a:p>
          <a:p>
            <a:pPr marL="367029" lvl="1" indent="-183514" algn="just">
              <a:lnSpc>
                <a:spcPts val="2855"/>
              </a:lnSpc>
              <a:buAutoNum type="arabicPeriod"/>
            </a:pPr>
            <a:r>
              <a:rPr lang="en-US" sz="1699" spc="16" dirty="0">
                <a:solidFill>
                  <a:srgbClr val="000000"/>
                </a:solidFill>
                <a:latin typeface="Barlow 2"/>
              </a:rPr>
              <a:t> Background/Introduction</a:t>
            </a:r>
          </a:p>
          <a:p>
            <a:pPr marL="367029" lvl="1" indent="-183514" algn="just">
              <a:lnSpc>
                <a:spcPts val="2855"/>
              </a:lnSpc>
              <a:buAutoNum type="arabicPeriod"/>
            </a:pPr>
            <a:r>
              <a:rPr lang="en-US" sz="1699" spc="16" dirty="0">
                <a:solidFill>
                  <a:srgbClr val="000000"/>
                </a:solidFill>
                <a:latin typeface="Barlow 2"/>
              </a:rPr>
              <a:t> Market Analysis </a:t>
            </a:r>
          </a:p>
          <a:p>
            <a:pPr marL="367029" lvl="1" indent="-183514" algn="just">
              <a:lnSpc>
                <a:spcPts val="2855"/>
              </a:lnSpc>
              <a:buAutoNum type="arabicPeriod"/>
            </a:pPr>
            <a:r>
              <a:rPr lang="en-US" sz="1699" spc="16" dirty="0">
                <a:solidFill>
                  <a:srgbClr val="000000"/>
                </a:solidFill>
                <a:latin typeface="Barlow 2"/>
              </a:rPr>
              <a:t> Competitor Analysis </a:t>
            </a:r>
          </a:p>
          <a:p>
            <a:pPr marL="367029" lvl="1" indent="-183514" algn="just">
              <a:lnSpc>
                <a:spcPts val="2855"/>
              </a:lnSpc>
              <a:buAutoNum type="arabicPeriod"/>
            </a:pPr>
            <a:r>
              <a:rPr lang="en-US" sz="1699" spc="16" dirty="0">
                <a:solidFill>
                  <a:srgbClr val="000000"/>
                </a:solidFill>
                <a:latin typeface="Barlow 2"/>
              </a:rPr>
              <a:t> Operational Analysis</a:t>
            </a:r>
          </a:p>
          <a:p>
            <a:pPr marL="367029" lvl="1" indent="-183514" algn="just">
              <a:lnSpc>
                <a:spcPts val="2855"/>
              </a:lnSpc>
              <a:buAutoNum type="arabicPeriod"/>
            </a:pPr>
            <a:r>
              <a:rPr lang="en-US" sz="1699" spc="16" dirty="0">
                <a:solidFill>
                  <a:srgbClr val="000000"/>
                </a:solidFill>
                <a:latin typeface="Barlow 2"/>
              </a:rPr>
              <a:t> Compliance </a:t>
            </a:r>
          </a:p>
          <a:p>
            <a:pPr marL="367029" lvl="1" indent="-183514" algn="just">
              <a:lnSpc>
                <a:spcPts val="2855"/>
              </a:lnSpc>
              <a:buAutoNum type="arabicPeriod"/>
            </a:pPr>
            <a:r>
              <a:rPr lang="en-US" sz="1699" spc="16" dirty="0">
                <a:solidFill>
                  <a:srgbClr val="000000"/>
                </a:solidFill>
                <a:latin typeface="Barlow 2"/>
              </a:rPr>
              <a:t> Business Goals and Objectives</a:t>
            </a:r>
          </a:p>
          <a:p>
            <a:pPr marL="367029" lvl="1" indent="-183514" algn="just">
              <a:lnSpc>
                <a:spcPts val="2855"/>
              </a:lnSpc>
              <a:buAutoNum type="arabicPeriod"/>
            </a:pPr>
            <a:r>
              <a:rPr lang="en-US" sz="1699" spc="16" dirty="0">
                <a:solidFill>
                  <a:srgbClr val="000000"/>
                </a:solidFill>
                <a:latin typeface="Barlow 2"/>
              </a:rPr>
              <a:t> Business Growth Strategy</a:t>
            </a:r>
          </a:p>
          <a:p>
            <a:pPr marL="367029" lvl="1" indent="-183514" algn="just">
              <a:lnSpc>
                <a:spcPts val="2855"/>
              </a:lnSpc>
              <a:buAutoNum type="arabicPeriod"/>
            </a:pPr>
            <a:r>
              <a:rPr lang="en-US" sz="1699" spc="16" dirty="0">
                <a:solidFill>
                  <a:srgbClr val="000000"/>
                </a:solidFill>
                <a:latin typeface="Barlow 2"/>
              </a:rPr>
              <a:t> Business Risks </a:t>
            </a:r>
          </a:p>
          <a:p>
            <a:pPr marL="367029" lvl="1" indent="-183514" algn="just">
              <a:lnSpc>
                <a:spcPts val="2855"/>
              </a:lnSpc>
              <a:buAutoNum type="arabicPeriod"/>
            </a:pPr>
            <a:r>
              <a:rPr lang="en-US" sz="1699" spc="16" dirty="0">
                <a:solidFill>
                  <a:srgbClr val="000000"/>
                </a:solidFill>
                <a:latin typeface="Barlow 2"/>
              </a:rPr>
              <a:t> Financial Breakdown</a:t>
            </a:r>
          </a:p>
          <a:p>
            <a:pPr marL="367029" lvl="1" indent="-183514" algn="just">
              <a:lnSpc>
                <a:spcPts val="2855"/>
              </a:lnSpc>
              <a:buAutoNum type="arabicPeriod"/>
            </a:pPr>
            <a:r>
              <a:rPr lang="en-US" sz="1699" spc="16" dirty="0">
                <a:solidFill>
                  <a:srgbClr val="000000"/>
                </a:solidFill>
                <a:latin typeface="Barlow 2"/>
              </a:rPr>
              <a:t> Conclusion </a:t>
            </a:r>
          </a:p>
          <a:p>
            <a:pPr algn="just">
              <a:lnSpc>
                <a:spcPts val="2855"/>
              </a:lnSpc>
            </a:pPr>
            <a:endParaRPr lang="en-US" sz="1699" spc="16" dirty="0">
              <a:solidFill>
                <a:srgbClr val="000000"/>
              </a:solidFill>
              <a:latin typeface="Barlow 2"/>
            </a:endParaRPr>
          </a:p>
        </p:txBody>
      </p:sp>
      <p:sp>
        <p:nvSpPr>
          <p:cNvPr id="3" name="TextBox 3"/>
          <p:cNvSpPr txBox="1"/>
          <p:nvPr/>
        </p:nvSpPr>
        <p:spPr>
          <a:xfrm>
            <a:off x="756000" y="1360543"/>
            <a:ext cx="6426000" cy="537845"/>
          </a:xfrm>
          <a:prstGeom prst="rect">
            <a:avLst/>
          </a:prstGeom>
        </p:spPr>
        <p:txBody>
          <a:bodyPr lIns="0" tIns="0" rIns="0" bIns="0" rtlCol="0" anchor="t">
            <a:spAutoFit/>
          </a:bodyPr>
          <a:lstStyle/>
          <a:p>
            <a:pPr>
              <a:lnSpc>
                <a:spcPts val="4480"/>
              </a:lnSpc>
            </a:pPr>
            <a:r>
              <a:rPr lang="en-US" sz="3200" b="1" dirty="0">
                <a:solidFill>
                  <a:srgbClr val="000000"/>
                </a:solidFill>
                <a:latin typeface="Barlow 3"/>
              </a:rPr>
              <a:t>Contents</a:t>
            </a:r>
          </a:p>
        </p:txBody>
      </p:sp>
      <p:pic>
        <p:nvPicPr>
          <p:cNvPr id="4" name="Picture 3">
            <a:extLst>
              <a:ext uri="{FF2B5EF4-FFF2-40B4-BE49-F238E27FC236}">
                <a16:creationId xmlns:a16="http://schemas.microsoft.com/office/drawing/2014/main" id="{3741A08D-215B-406C-9228-740CD185A2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837" t="9793"/>
          <a:stretch/>
        </p:blipFill>
        <p:spPr>
          <a:xfrm>
            <a:off x="0" y="0"/>
            <a:ext cx="594018" cy="20471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53314" y="3630595"/>
            <a:ext cx="6453373" cy="3071418"/>
          </a:xfrm>
          <a:prstGeom prst="rect">
            <a:avLst/>
          </a:prstGeom>
        </p:spPr>
        <p:txBody>
          <a:bodyPr lIns="0" tIns="0" rIns="0" bIns="0" rtlCol="0" anchor="t">
            <a:spAutoFit/>
          </a:bodyPr>
          <a:lstStyle/>
          <a:p>
            <a:pPr algn="just">
              <a:lnSpc>
                <a:spcPts val="2239"/>
              </a:lnSpc>
            </a:pPr>
            <a:r>
              <a:rPr lang="en-US" sz="1500" dirty="0">
                <a:solidFill>
                  <a:srgbClr val="000000"/>
                </a:solidFill>
                <a:latin typeface="Barlow 2"/>
              </a:rPr>
              <a:t>This template is designed to assist you in crafting compelling funding proposals for your business.</a:t>
            </a:r>
          </a:p>
          <a:p>
            <a:pPr algn="just">
              <a:lnSpc>
                <a:spcPts val="2239"/>
              </a:lnSpc>
            </a:pPr>
            <a:endParaRPr lang="en-US" sz="1500" dirty="0">
              <a:solidFill>
                <a:srgbClr val="000000"/>
              </a:solidFill>
              <a:latin typeface="Barlow 2"/>
            </a:endParaRPr>
          </a:p>
          <a:p>
            <a:pPr algn="just">
              <a:lnSpc>
                <a:spcPts val="2239"/>
              </a:lnSpc>
            </a:pPr>
            <a:r>
              <a:rPr lang="en-US" sz="1500" dirty="0">
                <a:solidFill>
                  <a:srgbClr val="000000"/>
                </a:solidFill>
                <a:latin typeface="Barlow 2"/>
              </a:rPr>
              <a:t>Review the explanations provided for each section to understand what information to include, and customize the sample text and examples to align with your business and funding needs.</a:t>
            </a:r>
          </a:p>
          <a:p>
            <a:pPr algn="just">
              <a:lnSpc>
                <a:spcPts val="2239"/>
              </a:lnSpc>
            </a:pPr>
            <a:endParaRPr lang="en-US" sz="1500" dirty="0">
              <a:solidFill>
                <a:srgbClr val="000000"/>
              </a:solidFill>
              <a:latin typeface="Barlow 2"/>
            </a:endParaRPr>
          </a:p>
          <a:p>
            <a:pPr algn="just">
              <a:lnSpc>
                <a:spcPts val="2239"/>
              </a:lnSpc>
            </a:pPr>
            <a:r>
              <a:rPr lang="en-US" sz="1500" dirty="0">
                <a:solidFill>
                  <a:srgbClr val="000000"/>
                </a:solidFill>
                <a:latin typeface="Barlow 2"/>
              </a:rPr>
              <a:t>Replace the purple background behind the headings and the cover page with your brand's colours. Personalize the document according to your business’s brand identity.</a:t>
            </a:r>
          </a:p>
          <a:p>
            <a:pPr algn="just">
              <a:lnSpc>
                <a:spcPts val="2239"/>
              </a:lnSpc>
            </a:pPr>
            <a:endParaRPr lang="en-US" sz="1500" dirty="0">
              <a:solidFill>
                <a:srgbClr val="000000"/>
              </a:solidFill>
              <a:latin typeface="Barlow 2"/>
            </a:endParaRPr>
          </a:p>
        </p:txBody>
      </p:sp>
      <p:pic>
        <p:nvPicPr>
          <p:cNvPr id="3" name="Picture 2">
            <a:extLst>
              <a:ext uri="{FF2B5EF4-FFF2-40B4-BE49-F238E27FC236}">
                <a16:creationId xmlns:a16="http://schemas.microsoft.com/office/drawing/2014/main" id="{261953E7-8962-4338-B1EB-F4F964F916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837" t="9793"/>
          <a:stretch/>
        </p:blipFill>
        <p:spPr>
          <a:xfrm>
            <a:off x="0" y="0"/>
            <a:ext cx="594018" cy="20471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567000" y="1349081"/>
          <a:ext cx="6426000" cy="2905125"/>
        </p:xfrm>
        <a:graphic>
          <a:graphicData uri="http://schemas.openxmlformats.org/drawingml/2006/table">
            <a:tbl>
              <a:tblPr/>
              <a:tblGrid>
                <a:gridCol w="3147651">
                  <a:extLst>
                    <a:ext uri="{9D8B030D-6E8A-4147-A177-3AD203B41FA5}">
                      <a16:colId xmlns:a16="http://schemas.microsoft.com/office/drawing/2014/main" val="20000"/>
                    </a:ext>
                  </a:extLst>
                </a:gridCol>
                <a:gridCol w="3278349">
                  <a:extLst>
                    <a:ext uri="{9D8B030D-6E8A-4147-A177-3AD203B41FA5}">
                      <a16:colId xmlns:a16="http://schemas.microsoft.com/office/drawing/2014/main" val="20001"/>
                    </a:ext>
                  </a:extLst>
                </a:gridCol>
              </a:tblGrid>
              <a:tr h="488981">
                <a:tc>
                  <a:txBody>
                    <a:bodyPr/>
                    <a:lstStyle/>
                    <a:p>
                      <a:pPr algn="l">
                        <a:lnSpc>
                          <a:spcPts val="1679"/>
                        </a:lnSpc>
                        <a:defRPr/>
                      </a:pPr>
                      <a:r>
                        <a:rPr lang="en-US" sz="1200" dirty="0">
                          <a:solidFill>
                            <a:srgbClr val="000000"/>
                          </a:solidFill>
                          <a:latin typeface="Barlow 2"/>
                        </a:rPr>
                        <a:t>Date Submitted:</a:t>
                      </a:r>
                      <a:endParaRPr lang="en-US" sz="1100" dirty="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dirty="0">
                          <a:solidFill>
                            <a:srgbClr val="000000"/>
                          </a:solidFill>
                          <a:latin typeface="Barlow 2"/>
                        </a:rPr>
                        <a:t>Grant Name:</a:t>
                      </a:r>
                      <a:endParaRPr lang="en-US" sz="1100" dirty="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0"/>
                  </a:ext>
                </a:extLst>
              </a:tr>
              <a:tr h="479394">
                <a:tc>
                  <a:txBody>
                    <a:bodyPr/>
                    <a:lstStyle/>
                    <a:p>
                      <a:pPr algn="l">
                        <a:lnSpc>
                          <a:spcPts val="1679"/>
                        </a:lnSpc>
                        <a:defRPr/>
                      </a:pPr>
                      <a:r>
                        <a:rPr lang="en-US" sz="1200" dirty="0">
                          <a:solidFill>
                            <a:srgbClr val="000000"/>
                          </a:solidFill>
                          <a:latin typeface="Source Sans Pro Bold"/>
                        </a:rPr>
                        <a:t> </a:t>
                      </a:r>
                      <a:endParaRPr lang="en-US" sz="1100" dirty="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dirty="0">
                          <a:solidFill>
                            <a:srgbClr val="000000"/>
                          </a:solidFill>
                          <a:latin typeface="Source Sans Pro Bold"/>
                        </a:rPr>
                        <a:t> </a:t>
                      </a:r>
                      <a:endParaRPr lang="en-US" sz="1100" dirty="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1"/>
                  </a:ext>
                </a:extLst>
              </a:tr>
              <a:tr h="488981">
                <a:tc>
                  <a:txBody>
                    <a:bodyPr/>
                    <a:lstStyle/>
                    <a:p>
                      <a:pPr algn="l">
                        <a:lnSpc>
                          <a:spcPts val="1679"/>
                        </a:lnSpc>
                        <a:defRPr/>
                      </a:pPr>
                      <a:r>
                        <a:rPr lang="en-US" sz="1200" dirty="0">
                          <a:solidFill>
                            <a:srgbClr val="000000"/>
                          </a:solidFill>
                          <a:latin typeface="Barlow 2"/>
                        </a:rPr>
                        <a:t>Submitted To:</a:t>
                      </a:r>
                      <a:endParaRPr lang="en-US" sz="1100" dirty="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dirty="0">
                          <a:solidFill>
                            <a:srgbClr val="000000"/>
                          </a:solidFill>
                          <a:latin typeface="Barlow 2"/>
                        </a:rPr>
                        <a:t>Address of Receiving Party:</a:t>
                      </a:r>
                      <a:endParaRPr lang="en-US" sz="1100" dirty="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2"/>
                  </a:ext>
                </a:extLst>
              </a:tr>
              <a:tr h="479394">
                <a:tc>
                  <a:txBody>
                    <a:bodyPr/>
                    <a:lstStyle/>
                    <a:p>
                      <a:pPr algn="l">
                        <a:lnSpc>
                          <a:spcPts val="1679"/>
                        </a:lnSpc>
                        <a:defRPr/>
                      </a:pPr>
                      <a:r>
                        <a:rPr lang="en-US" sz="1200" dirty="0">
                          <a:solidFill>
                            <a:srgbClr val="000000"/>
                          </a:solidFill>
                          <a:latin typeface="Source Sans Pro Bold"/>
                        </a:rPr>
                        <a:t> </a:t>
                      </a:r>
                      <a:endParaRPr lang="en-US" sz="1100" dirty="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dirty="0">
                          <a:solidFill>
                            <a:srgbClr val="000000"/>
                          </a:solidFill>
                          <a:latin typeface="Source Sans Pro Bold"/>
                        </a:rPr>
                        <a:t> </a:t>
                      </a:r>
                      <a:endParaRPr lang="en-US" sz="1100" dirty="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3"/>
                  </a:ext>
                </a:extLst>
              </a:tr>
              <a:tr h="488981">
                <a:tc>
                  <a:txBody>
                    <a:bodyPr/>
                    <a:lstStyle/>
                    <a:p>
                      <a:pPr algn="l">
                        <a:lnSpc>
                          <a:spcPts val="1679"/>
                        </a:lnSpc>
                        <a:defRPr/>
                      </a:pPr>
                      <a:r>
                        <a:rPr lang="en-US" sz="1200" dirty="0">
                          <a:solidFill>
                            <a:srgbClr val="000000"/>
                          </a:solidFill>
                          <a:latin typeface="Barlow 2"/>
                        </a:rPr>
                        <a:t>Submitted By:</a:t>
                      </a:r>
                      <a:endParaRPr lang="en-US" sz="1100" dirty="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dirty="0">
                          <a:solidFill>
                            <a:srgbClr val="000000"/>
                          </a:solidFill>
                          <a:latin typeface="Barlow 2"/>
                        </a:rPr>
                        <a:t>Address of Submitting Party:</a:t>
                      </a:r>
                      <a:endParaRPr lang="en-US" sz="1100" dirty="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4"/>
                  </a:ext>
                </a:extLst>
              </a:tr>
              <a:tr h="479394">
                <a:tc>
                  <a:txBody>
                    <a:bodyPr/>
                    <a:lstStyle/>
                    <a:p>
                      <a:pPr algn="l">
                        <a:lnSpc>
                          <a:spcPts val="1679"/>
                        </a:lnSpc>
                        <a:defRPr/>
                      </a:pPr>
                      <a:r>
                        <a:rPr lang="en-US" sz="1200" dirty="0">
                          <a:solidFill>
                            <a:srgbClr val="000000"/>
                          </a:solidFill>
                          <a:latin typeface="Source Sans Pro Bold"/>
                        </a:rPr>
                        <a:t> </a:t>
                      </a:r>
                      <a:endParaRPr lang="en-US" sz="1100" dirty="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dirty="0">
                          <a:solidFill>
                            <a:srgbClr val="000000"/>
                          </a:solidFill>
                          <a:latin typeface="Source Sans Pro Bold"/>
                        </a:rPr>
                        <a:t> </a:t>
                      </a:r>
                      <a:endParaRPr lang="en-US" sz="1100" dirty="0"/>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3" name="Table 3"/>
          <p:cNvGraphicFramePr>
            <a:graphicFrameLocks noGrp="1"/>
          </p:cNvGraphicFramePr>
          <p:nvPr>
            <p:extLst>
              <p:ext uri="{D42A27DB-BD31-4B8C-83A1-F6EECF244321}">
                <p14:modId xmlns:p14="http://schemas.microsoft.com/office/powerpoint/2010/main" val="4045430791"/>
              </p:ext>
            </p:extLst>
          </p:nvPr>
        </p:nvGraphicFramePr>
        <p:xfrm>
          <a:off x="567000" y="4444706"/>
          <a:ext cx="6426000" cy="798821"/>
        </p:xfrm>
        <a:graphic>
          <a:graphicData uri="http://schemas.openxmlformats.org/drawingml/2006/table">
            <a:tbl>
              <a:tblPr/>
              <a:tblGrid>
                <a:gridCol w="6426000">
                  <a:extLst>
                    <a:ext uri="{9D8B030D-6E8A-4147-A177-3AD203B41FA5}">
                      <a16:colId xmlns:a16="http://schemas.microsoft.com/office/drawing/2014/main" val="20000"/>
                    </a:ext>
                  </a:extLst>
                </a:gridCol>
              </a:tblGrid>
              <a:tr h="798821">
                <a:tc>
                  <a:txBody>
                    <a:bodyPr/>
                    <a:lstStyle/>
                    <a:p>
                      <a:pPr algn="ctr">
                        <a:lnSpc>
                          <a:spcPts val="4480"/>
                        </a:lnSpc>
                        <a:defRPr/>
                      </a:pPr>
                      <a:r>
                        <a:rPr lang="en-US" sz="3200" b="1" dirty="0">
                          <a:solidFill>
                            <a:srgbClr val="FFFFFF"/>
                          </a:solidFill>
                          <a:latin typeface="Barlow 1 Ultra-Bold"/>
                        </a:rPr>
                        <a:t>EXECUTIVE SUMMARY</a:t>
                      </a:r>
                      <a:endParaRPr lang="en-US" sz="1100" b="1" dirty="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graphicFrame>
        <p:nvGraphicFramePr>
          <p:cNvPr id="4" name="Table 4"/>
          <p:cNvGraphicFramePr>
            <a:graphicFrameLocks noGrp="1"/>
          </p:cNvGraphicFramePr>
          <p:nvPr>
            <p:extLst>
              <p:ext uri="{D42A27DB-BD31-4B8C-83A1-F6EECF244321}">
                <p14:modId xmlns:p14="http://schemas.microsoft.com/office/powerpoint/2010/main" val="4098560928"/>
              </p:ext>
            </p:extLst>
          </p:nvPr>
        </p:nvGraphicFramePr>
        <p:xfrm>
          <a:off x="567000" y="356590"/>
          <a:ext cx="6426000" cy="798821"/>
        </p:xfrm>
        <a:graphic>
          <a:graphicData uri="http://schemas.openxmlformats.org/drawingml/2006/table">
            <a:tbl>
              <a:tblPr/>
              <a:tblGrid>
                <a:gridCol w="6426000">
                  <a:extLst>
                    <a:ext uri="{9D8B030D-6E8A-4147-A177-3AD203B41FA5}">
                      <a16:colId xmlns:a16="http://schemas.microsoft.com/office/drawing/2014/main" val="20000"/>
                    </a:ext>
                  </a:extLst>
                </a:gridCol>
              </a:tblGrid>
              <a:tr h="798821">
                <a:tc>
                  <a:txBody>
                    <a:bodyPr/>
                    <a:lstStyle/>
                    <a:p>
                      <a:pPr marL="0" algn="ctr" defTabSz="914400" rtl="0" eaLnBrk="1" latinLnBrk="0" hangingPunct="1">
                        <a:lnSpc>
                          <a:spcPts val="4480"/>
                        </a:lnSpc>
                        <a:defRPr/>
                      </a:pPr>
                      <a:r>
                        <a:rPr lang="en-US" sz="3200" b="1" kern="1200" dirty="0">
                          <a:solidFill>
                            <a:srgbClr val="FFFFFF"/>
                          </a:solidFill>
                          <a:latin typeface="Barlow 1 Ultra-Bold"/>
                          <a:ea typeface="+mn-ea"/>
                          <a:cs typeface="+mn-cs"/>
                        </a:rPr>
                        <a:t>SUBMISSION DETAILS</a:t>
                      </a:r>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5" name="TextBox 5"/>
          <p:cNvSpPr txBox="1"/>
          <p:nvPr/>
        </p:nvSpPr>
        <p:spPr>
          <a:xfrm>
            <a:off x="567000" y="5424502"/>
            <a:ext cx="6426000" cy="1455420"/>
          </a:xfrm>
          <a:prstGeom prst="rect">
            <a:avLst/>
          </a:prstGeom>
        </p:spPr>
        <p:txBody>
          <a:bodyPr lIns="0" tIns="0" rIns="0" bIns="0" rtlCol="0" anchor="t">
            <a:spAutoFit/>
          </a:bodyPr>
          <a:lstStyle/>
          <a:p>
            <a:pPr>
              <a:lnSpc>
                <a:spcPts val="1679"/>
              </a:lnSpc>
            </a:pPr>
            <a:r>
              <a:rPr lang="en-US" sz="1200" dirty="0">
                <a:solidFill>
                  <a:srgbClr val="000000"/>
                </a:solidFill>
                <a:latin typeface="Barlow 2"/>
              </a:rPr>
              <a:t>Business proposals are a key element in expanding the scope and reach of your company, no matter what industry you’re in. </a:t>
            </a:r>
          </a:p>
          <a:p>
            <a:pPr>
              <a:lnSpc>
                <a:spcPts val="1679"/>
              </a:lnSpc>
            </a:pPr>
            <a:endParaRPr lang="en-US" sz="1200" dirty="0">
              <a:solidFill>
                <a:srgbClr val="000000"/>
              </a:solidFill>
              <a:latin typeface="Barlow 2"/>
            </a:endParaRPr>
          </a:p>
          <a:p>
            <a:pPr>
              <a:lnSpc>
                <a:spcPts val="1679"/>
              </a:lnSpc>
            </a:pPr>
            <a:r>
              <a:rPr lang="en-US" sz="1200" dirty="0">
                <a:solidFill>
                  <a:srgbClr val="000000"/>
                </a:solidFill>
                <a:latin typeface="Barlow 2"/>
              </a:rPr>
              <a:t>Most business proposals begin with a </a:t>
            </a:r>
            <a:r>
              <a:rPr lang="en-US" sz="1200" u="sng" dirty="0">
                <a:solidFill>
                  <a:srgbClr val="000000"/>
                </a:solidFill>
                <a:latin typeface="Barlow 2"/>
              </a:rPr>
              <a:t>background of the company</a:t>
            </a:r>
            <a:r>
              <a:rPr lang="en-US" sz="1200" dirty="0">
                <a:solidFill>
                  <a:srgbClr val="000000"/>
                </a:solidFill>
                <a:latin typeface="Barlow 2"/>
              </a:rPr>
              <a:t>. You need to include a brief description of the business, the reason the funding is required and an overview of the socio-economic benefits and potential impact that the funding will have on your business. Make sure everything is clear to your readers or potential customers.</a:t>
            </a:r>
          </a:p>
        </p:txBody>
      </p:sp>
      <p:graphicFrame>
        <p:nvGraphicFramePr>
          <p:cNvPr id="6" name="Table 6"/>
          <p:cNvGraphicFramePr>
            <a:graphicFrameLocks noGrp="1"/>
          </p:cNvGraphicFramePr>
          <p:nvPr/>
        </p:nvGraphicFramePr>
        <p:xfrm>
          <a:off x="567000" y="7060897"/>
          <a:ext cx="6426000" cy="873206"/>
        </p:xfrm>
        <a:graphic>
          <a:graphicData uri="http://schemas.openxmlformats.org/drawingml/2006/table">
            <a:tbl>
              <a:tblPr/>
              <a:tblGrid>
                <a:gridCol w="6426000">
                  <a:extLst>
                    <a:ext uri="{9D8B030D-6E8A-4147-A177-3AD203B41FA5}">
                      <a16:colId xmlns:a16="http://schemas.microsoft.com/office/drawing/2014/main" val="20000"/>
                    </a:ext>
                  </a:extLst>
                </a:gridCol>
              </a:tblGrid>
              <a:tr h="873206">
                <a:tc>
                  <a:txBody>
                    <a:bodyPr/>
                    <a:lstStyle/>
                    <a:p>
                      <a:pPr algn="ctr">
                        <a:lnSpc>
                          <a:spcPts val="4340"/>
                        </a:lnSpc>
                        <a:defRPr/>
                      </a:pPr>
                      <a:r>
                        <a:rPr lang="en-US" sz="3100" dirty="0">
                          <a:solidFill>
                            <a:srgbClr val="FFFFFF"/>
                          </a:solidFill>
                          <a:latin typeface="Barlow 1 Ultra-Bold"/>
                        </a:rPr>
                        <a:t>ORGANIZATION AND MANAGEMENT</a:t>
                      </a:r>
                      <a:endParaRPr lang="en-US" sz="1100" dirty="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extLst>
              <p:ext uri="{D42A27DB-BD31-4B8C-83A1-F6EECF244321}">
                <p14:modId xmlns:p14="http://schemas.microsoft.com/office/powerpoint/2010/main" val="4229578182"/>
              </p:ext>
            </p:extLst>
          </p:nvPr>
        </p:nvGraphicFramePr>
        <p:xfrm>
          <a:off x="567000" y="8124602"/>
          <a:ext cx="6426001" cy="692230"/>
        </p:xfrm>
        <a:graphic>
          <a:graphicData uri="http://schemas.openxmlformats.org/drawingml/2006/table">
            <a:tbl>
              <a:tblPr/>
              <a:tblGrid>
                <a:gridCol w="2166770">
                  <a:extLst>
                    <a:ext uri="{9D8B030D-6E8A-4147-A177-3AD203B41FA5}">
                      <a16:colId xmlns:a16="http://schemas.microsoft.com/office/drawing/2014/main" val="20000"/>
                    </a:ext>
                  </a:extLst>
                </a:gridCol>
                <a:gridCol w="2251946">
                  <a:extLst>
                    <a:ext uri="{9D8B030D-6E8A-4147-A177-3AD203B41FA5}">
                      <a16:colId xmlns:a16="http://schemas.microsoft.com/office/drawing/2014/main" val="20001"/>
                    </a:ext>
                  </a:extLst>
                </a:gridCol>
                <a:gridCol w="2007285">
                  <a:extLst>
                    <a:ext uri="{9D8B030D-6E8A-4147-A177-3AD203B41FA5}">
                      <a16:colId xmlns:a16="http://schemas.microsoft.com/office/drawing/2014/main" val="20002"/>
                    </a:ext>
                  </a:extLst>
                </a:gridCol>
              </a:tblGrid>
              <a:tr h="692230">
                <a:tc>
                  <a:txBody>
                    <a:bodyPr/>
                    <a:lstStyle/>
                    <a:p>
                      <a:pPr algn="ctr">
                        <a:lnSpc>
                          <a:spcPts val="1679"/>
                        </a:lnSpc>
                        <a:defRPr/>
                      </a:pPr>
                      <a:r>
                        <a:rPr lang="en-US" sz="1200" dirty="0">
                          <a:solidFill>
                            <a:srgbClr val="000000"/>
                          </a:solidFill>
                          <a:latin typeface="Barlow 1 Ultra-Bold"/>
                        </a:rPr>
                        <a:t>Thabo Khumalo</a:t>
                      </a:r>
                      <a:endParaRPr lang="en-US" sz="1100" dirty="0"/>
                    </a:p>
                    <a:p>
                      <a:pPr algn="ctr">
                        <a:lnSpc>
                          <a:spcPts val="1800"/>
                        </a:lnSpc>
                      </a:pPr>
                      <a:r>
                        <a:rPr lang="en-US" sz="1200" dirty="0">
                          <a:solidFill>
                            <a:srgbClr val="000000"/>
                          </a:solidFill>
                          <a:latin typeface="Barlow 2"/>
                        </a:rPr>
                        <a:t>Director</a:t>
                      </a:r>
                    </a:p>
                  </a:txBody>
                  <a:tcPr marL="95250" marR="95250" marT="95250" marB="95250">
                    <a:lnL w="9525" cap="flat" cmpd="sng" algn="ctr">
                      <a:solidFill>
                        <a:srgbClr val="5B2C7D"/>
                      </a:solidFill>
                      <a:prstDash val="solid"/>
                      <a:round/>
                      <a:headEnd type="none" w="med" len="med"/>
                      <a:tailEnd type="none" w="med" len="med"/>
                    </a:lnL>
                    <a:lnR w="9525"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solidFill>
                      <a:srgbClr val="FFFFFF"/>
                    </a:solidFill>
                  </a:tcPr>
                </a:tc>
                <a:tc>
                  <a:txBody>
                    <a:bodyPr/>
                    <a:lstStyle/>
                    <a:p>
                      <a:pPr algn="ctr">
                        <a:lnSpc>
                          <a:spcPts val="948"/>
                        </a:lnSpc>
                        <a:defRPr/>
                      </a:pPr>
                      <a:endParaRPr lang="en-US" sz="1200" dirty="0">
                        <a:solidFill>
                          <a:srgbClr val="000000"/>
                        </a:solidFill>
                        <a:latin typeface="Barlow 1 Ultra-Bold"/>
                      </a:endParaRPr>
                    </a:p>
                    <a:p>
                      <a:pPr algn="ctr">
                        <a:lnSpc>
                          <a:spcPts val="948"/>
                        </a:lnSpc>
                        <a:defRPr/>
                      </a:pPr>
                      <a:r>
                        <a:rPr lang="en-US" sz="1200" dirty="0">
                          <a:solidFill>
                            <a:srgbClr val="000000"/>
                          </a:solidFill>
                          <a:latin typeface="Barlow 1 Ultra-Bold"/>
                        </a:rPr>
                        <a:t>Amy Smith</a:t>
                      </a:r>
                      <a:endParaRPr lang="en-US" sz="1100" dirty="0"/>
                    </a:p>
                    <a:p>
                      <a:pPr algn="ctr">
                        <a:lnSpc>
                          <a:spcPts val="948"/>
                        </a:lnSpc>
                      </a:pPr>
                      <a:endParaRPr lang="en-US" sz="1100" dirty="0"/>
                    </a:p>
                    <a:p>
                      <a:pPr algn="ctr">
                        <a:lnSpc>
                          <a:spcPts val="948"/>
                        </a:lnSpc>
                      </a:pPr>
                      <a:r>
                        <a:rPr lang="en-US" sz="1200" dirty="0">
                          <a:solidFill>
                            <a:srgbClr val="000000"/>
                          </a:solidFill>
                          <a:latin typeface="Barlow 2"/>
                        </a:rPr>
                        <a:t>Project Manager</a:t>
                      </a:r>
                    </a:p>
                  </a:txBody>
                  <a:tcPr marL="95250" marR="95250" marT="95250" marB="95250">
                    <a:lnL w="9525" cap="flat" cmpd="sng" algn="ctr">
                      <a:solidFill>
                        <a:srgbClr val="5B2C7D"/>
                      </a:solidFill>
                      <a:prstDash val="solid"/>
                      <a:round/>
                      <a:headEnd type="none" w="med" len="med"/>
                      <a:tailEnd type="none" w="med" len="med"/>
                    </a:lnL>
                    <a:lnR w="9525"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solidFill>
                      <a:srgbClr val="FFFFFF"/>
                    </a:solidFill>
                  </a:tcPr>
                </a:tc>
                <a:tc>
                  <a:txBody>
                    <a:bodyPr/>
                    <a:lstStyle/>
                    <a:p>
                      <a:pPr algn="ctr">
                        <a:lnSpc>
                          <a:spcPts val="1679"/>
                        </a:lnSpc>
                        <a:defRPr/>
                      </a:pPr>
                      <a:r>
                        <a:rPr lang="en-US" sz="1200" dirty="0">
                          <a:solidFill>
                            <a:srgbClr val="000000"/>
                          </a:solidFill>
                          <a:latin typeface="Barlow 1 Ultra-Bold"/>
                        </a:rPr>
                        <a:t>Mark Webster</a:t>
                      </a:r>
                      <a:endParaRPr lang="en-US" sz="1100" dirty="0"/>
                    </a:p>
                    <a:p>
                      <a:pPr algn="ctr">
                        <a:lnSpc>
                          <a:spcPts val="1800"/>
                        </a:lnSpc>
                      </a:pPr>
                      <a:r>
                        <a:rPr lang="en-US" sz="1200" dirty="0">
                          <a:solidFill>
                            <a:srgbClr val="000000"/>
                          </a:solidFill>
                          <a:latin typeface="Barlow 2"/>
                        </a:rPr>
                        <a:t>Operations Manager</a:t>
                      </a:r>
                    </a:p>
                  </a:txBody>
                  <a:tcPr marL="95250" marR="95250" marT="95250" marB="95250">
                    <a:lnL w="9525" cap="flat" cmpd="sng" algn="ctr">
                      <a:solidFill>
                        <a:srgbClr val="5B2C7D"/>
                      </a:solidFill>
                      <a:prstDash val="solid"/>
                      <a:round/>
                      <a:headEnd type="none" w="med" len="med"/>
                      <a:tailEnd type="none" w="med" len="med"/>
                    </a:lnL>
                    <a:lnR w="9525" cap="flat" cmpd="sng" algn="ctr">
                      <a:solidFill>
                        <a:srgbClr val="5B2C7D"/>
                      </a:solidFill>
                      <a:prstDash val="solid"/>
                      <a:round/>
                      <a:headEnd type="none" w="med" len="med"/>
                      <a:tailEnd type="none" w="med" len="med"/>
                    </a:lnR>
                    <a:lnT w="9525" cap="flat" cmpd="sng" algn="ctr">
                      <a:solidFill>
                        <a:srgbClr val="5B2C7D"/>
                      </a:solidFill>
                      <a:prstDash val="solid"/>
                      <a:round/>
                      <a:headEnd type="none" w="med" len="med"/>
                      <a:tailEnd type="none" w="med" len="med"/>
                    </a:lnT>
                    <a:lnB w="9525" cap="flat" cmpd="sng" algn="ctr">
                      <a:solidFill>
                        <a:srgbClr val="5B2C7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8" name="Table 8"/>
          <p:cNvGraphicFramePr>
            <a:graphicFrameLocks noGrp="1"/>
          </p:cNvGraphicFramePr>
          <p:nvPr>
            <p:extLst>
              <p:ext uri="{D42A27DB-BD31-4B8C-83A1-F6EECF244321}">
                <p14:modId xmlns:p14="http://schemas.microsoft.com/office/powerpoint/2010/main" val="2319417004"/>
              </p:ext>
            </p:extLst>
          </p:nvPr>
        </p:nvGraphicFramePr>
        <p:xfrm>
          <a:off x="582858" y="8916080"/>
          <a:ext cx="6410142" cy="1336861"/>
        </p:xfrm>
        <a:graphic>
          <a:graphicData uri="http://schemas.openxmlformats.org/drawingml/2006/table">
            <a:tbl>
              <a:tblPr/>
              <a:tblGrid>
                <a:gridCol w="2136714">
                  <a:extLst>
                    <a:ext uri="{9D8B030D-6E8A-4147-A177-3AD203B41FA5}">
                      <a16:colId xmlns:a16="http://schemas.microsoft.com/office/drawing/2014/main" val="20000"/>
                    </a:ext>
                  </a:extLst>
                </a:gridCol>
                <a:gridCol w="2269521">
                  <a:extLst>
                    <a:ext uri="{9D8B030D-6E8A-4147-A177-3AD203B41FA5}">
                      <a16:colId xmlns:a16="http://schemas.microsoft.com/office/drawing/2014/main" val="20001"/>
                    </a:ext>
                  </a:extLst>
                </a:gridCol>
                <a:gridCol w="2003907">
                  <a:extLst>
                    <a:ext uri="{9D8B030D-6E8A-4147-A177-3AD203B41FA5}">
                      <a16:colId xmlns:a16="http://schemas.microsoft.com/office/drawing/2014/main" val="20002"/>
                    </a:ext>
                  </a:extLst>
                </a:gridCol>
              </a:tblGrid>
              <a:tr h="1336861">
                <a:tc>
                  <a:txBody>
                    <a:bodyPr/>
                    <a:lstStyle/>
                    <a:p>
                      <a:pPr algn="l">
                        <a:lnSpc>
                          <a:spcPts val="1019"/>
                        </a:lnSpc>
                        <a:defRPr/>
                      </a:pPr>
                      <a:endParaRPr lang="en-US" sz="1100" dirty="0"/>
                    </a:p>
                    <a:p>
                      <a:pPr>
                        <a:lnSpc>
                          <a:spcPts val="364"/>
                        </a:lnSpc>
                      </a:pPr>
                      <a:endParaRPr lang="en-US" sz="1100" dirty="0"/>
                    </a:p>
                  </a:txBody>
                  <a:tcPr marL="57807" marR="57807" marT="57807" marB="57807">
                    <a:lnL w="3508" cap="flat" cmpd="sng" algn="ctr">
                      <a:solidFill>
                        <a:srgbClr val="5B2C7D"/>
                      </a:solidFill>
                      <a:prstDash val="solid"/>
                      <a:round/>
                      <a:headEnd type="none" w="med" len="med"/>
                      <a:tailEnd type="none" w="med" len="med"/>
                    </a:lnL>
                    <a:lnR w="3508" cap="flat" cmpd="sng" algn="ctr">
                      <a:solidFill>
                        <a:srgbClr val="5B2C7D"/>
                      </a:solidFill>
                      <a:prstDash val="solid"/>
                      <a:round/>
                      <a:headEnd type="none" w="med" len="med"/>
                      <a:tailEnd type="none" w="med" len="med"/>
                    </a:lnR>
                    <a:lnT w="10525" cap="flat" cmpd="sng" algn="ctr">
                      <a:solidFill>
                        <a:srgbClr val="5B2C7D"/>
                      </a:solidFill>
                      <a:prstDash val="solid"/>
                      <a:round/>
                      <a:headEnd type="none" w="med" len="med"/>
                      <a:tailEnd type="none" w="med" len="med"/>
                    </a:lnT>
                    <a:lnB w="3508" cap="flat" cmpd="sng" algn="ctr">
                      <a:solidFill>
                        <a:srgbClr val="5B2C7D"/>
                      </a:solidFill>
                      <a:prstDash val="solid"/>
                      <a:round/>
                      <a:headEnd type="none" w="med" len="med"/>
                      <a:tailEnd type="none" w="med" len="med"/>
                    </a:lnB>
                    <a:solidFill>
                      <a:srgbClr val="FFFFFF"/>
                    </a:solidFill>
                  </a:tcPr>
                </a:tc>
                <a:tc>
                  <a:txBody>
                    <a:bodyPr/>
                    <a:lstStyle/>
                    <a:p>
                      <a:pPr algn="l">
                        <a:lnSpc>
                          <a:spcPts val="364"/>
                        </a:lnSpc>
                        <a:defRPr/>
                      </a:pPr>
                      <a:endParaRPr lang="en-US" sz="1100" dirty="0"/>
                    </a:p>
                  </a:txBody>
                  <a:tcPr marL="57807" marR="57807" marT="57807" marB="57807">
                    <a:lnL w="3508" cap="flat" cmpd="sng" algn="ctr">
                      <a:solidFill>
                        <a:srgbClr val="5B2C7D"/>
                      </a:solidFill>
                      <a:prstDash val="solid"/>
                      <a:round/>
                      <a:headEnd type="none" w="med" len="med"/>
                      <a:tailEnd type="none" w="med" len="med"/>
                    </a:lnL>
                    <a:lnR w="3508" cap="flat" cmpd="sng" algn="ctr">
                      <a:solidFill>
                        <a:srgbClr val="5B2C7D"/>
                      </a:solidFill>
                      <a:prstDash val="solid"/>
                      <a:round/>
                      <a:headEnd type="none" w="med" len="med"/>
                      <a:tailEnd type="none" w="med" len="med"/>
                    </a:lnR>
                    <a:lnT w="10525" cap="flat" cmpd="sng" algn="ctr">
                      <a:solidFill>
                        <a:srgbClr val="5B2C7D"/>
                      </a:solidFill>
                      <a:prstDash val="solid"/>
                      <a:round/>
                      <a:headEnd type="none" w="med" len="med"/>
                      <a:tailEnd type="none" w="med" len="med"/>
                    </a:lnT>
                    <a:lnB w="3508" cap="flat" cmpd="sng" algn="ctr">
                      <a:solidFill>
                        <a:srgbClr val="5B2C7D"/>
                      </a:solidFill>
                      <a:prstDash val="solid"/>
                      <a:round/>
                      <a:headEnd type="none" w="med" len="med"/>
                      <a:tailEnd type="none" w="med" len="med"/>
                    </a:lnB>
                    <a:solidFill>
                      <a:srgbClr val="FFFFFF"/>
                    </a:solidFill>
                  </a:tcPr>
                </a:tc>
                <a:tc>
                  <a:txBody>
                    <a:bodyPr/>
                    <a:lstStyle/>
                    <a:p>
                      <a:pPr algn="l">
                        <a:lnSpc>
                          <a:spcPts val="364"/>
                        </a:lnSpc>
                        <a:defRPr/>
                      </a:pPr>
                      <a:endParaRPr lang="en-US" sz="1100" dirty="0"/>
                    </a:p>
                  </a:txBody>
                  <a:tcPr marL="57807" marR="57807" marT="57807" marB="57807">
                    <a:lnL w="3508" cap="flat" cmpd="sng" algn="ctr">
                      <a:solidFill>
                        <a:srgbClr val="5B2C7D"/>
                      </a:solidFill>
                      <a:prstDash val="solid"/>
                      <a:round/>
                      <a:headEnd type="none" w="med" len="med"/>
                      <a:tailEnd type="none" w="med" len="med"/>
                    </a:lnL>
                    <a:lnR w="3508" cap="flat" cmpd="sng" algn="ctr">
                      <a:solidFill>
                        <a:srgbClr val="5B2C7D"/>
                      </a:solidFill>
                      <a:prstDash val="solid"/>
                      <a:round/>
                      <a:headEnd type="none" w="med" len="med"/>
                      <a:tailEnd type="none" w="med" len="med"/>
                    </a:lnR>
                    <a:lnT w="10525" cap="flat" cmpd="sng" algn="ctr">
                      <a:solidFill>
                        <a:srgbClr val="5B2C7D"/>
                      </a:solidFill>
                      <a:prstDash val="solid"/>
                      <a:round/>
                      <a:headEnd type="none" w="med" len="med"/>
                      <a:tailEnd type="none" w="med" len="med"/>
                    </a:lnT>
                    <a:lnB w="3508" cap="flat" cmpd="sng" algn="ctr">
                      <a:solidFill>
                        <a:srgbClr val="5B2C7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9" name="Freeform 9"/>
          <p:cNvSpPr/>
          <p:nvPr/>
        </p:nvSpPr>
        <p:spPr>
          <a:xfrm>
            <a:off x="5549202" y="9001422"/>
            <a:ext cx="833825" cy="1251519"/>
          </a:xfrm>
          <a:custGeom>
            <a:avLst/>
            <a:gdLst/>
            <a:ahLst/>
            <a:cxnLst/>
            <a:rect l="l" t="t" r="r" b="b"/>
            <a:pathLst>
              <a:path w="833825" h="1251519">
                <a:moveTo>
                  <a:pt x="0" y="0"/>
                </a:moveTo>
                <a:lnTo>
                  <a:pt x="833824" y="0"/>
                </a:lnTo>
                <a:lnTo>
                  <a:pt x="833824" y="1251519"/>
                </a:lnTo>
                <a:lnTo>
                  <a:pt x="0" y="1251519"/>
                </a:lnTo>
                <a:lnTo>
                  <a:pt x="0" y="0"/>
                </a:lnTo>
                <a:close/>
              </a:path>
            </a:pathLst>
          </a:custGeom>
          <a:blipFill>
            <a:blip r:embed="rId2"/>
            <a:stretch>
              <a:fillRect/>
            </a:stretch>
          </a:blipFill>
        </p:spPr>
      </p:sp>
      <p:sp>
        <p:nvSpPr>
          <p:cNvPr id="10" name="Freeform 10"/>
          <p:cNvSpPr/>
          <p:nvPr/>
        </p:nvSpPr>
        <p:spPr>
          <a:xfrm>
            <a:off x="1229380" y="8987517"/>
            <a:ext cx="815296" cy="1223709"/>
          </a:xfrm>
          <a:custGeom>
            <a:avLst/>
            <a:gdLst/>
            <a:ahLst/>
            <a:cxnLst/>
            <a:rect l="l" t="t" r="r" b="b"/>
            <a:pathLst>
              <a:path w="815296" h="1223709">
                <a:moveTo>
                  <a:pt x="0" y="0"/>
                </a:moveTo>
                <a:lnTo>
                  <a:pt x="815296" y="0"/>
                </a:lnTo>
                <a:lnTo>
                  <a:pt x="815296" y="1223709"/>
                </a:lnTo>
                <a:lnTo>
                  <a:pt x="0" y="1223709"/>
                </a:lnTo>
                <a:lnTo>
                  <a:pt x="0" y="0"/>
                </a:lnTo>
                <a:close/>
              </a:path>
            </a:pathLst>
          </a:custGeom>
          <a:blipFill>
            <a:blip r:embed="rId3"/>
            <a:stretch>
              <a:fillRect/>
            </a:stretch>
          </a:blipFill>
        </p:spPr>
      </p:sp>
      <p:sp>
        <p:nvSpPr>
          <p:cNvPr id="11" name="Freeform 11"/>
          <p:cNvSpPr/>
          <p:nvPr/>
        </p:nvSpPr>
        <p:spPr>
          <a:xfrm>
            <a:off x="3390881" y="9015328"/>
            <a:ext cx="815296" cy="1223709"/>
          </a:xfrm>
          <a:custGeom>
            <a:avLst/>
            <a:gdLst/>
            <a:ahLst/>
            <a:cxnLst/>
            <a:rect l="l" t="t" r="r" b="b"/>
            <a:pathLst>
              <a:path w="815296" h="1223709">
                <a:moveTo>
                  <a:pt x="0" y="0"/>
                </a:moveTo>
                <a:lnTo>
                  <a:pt x="815296" y="0"/>
                </a:lnTo>
                <a:lnTo>
                  <a:pt x="815296" y="1223708"/>
                </a:lnTo>
                <a:lnTo>
                  <a:pt x="0" y="1223708"/>
                </a:lnTo>
                <a:lnTo>
                  <a:pt x="0" y="0"/>
                </a:lnTo>
                <a:close/>
              </a:path>
            </a:pathLst>
          </a:custGeom>
          <a:blipFill>
            <a:blip r:embed="rId4"/>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1950" y="662565"/>
            <a:ext cx="6426000" cy="826770"/>
          </a:xfrm>
          <a:prstGeom prst="rect">
            <a:avLst/>
          </a:prstGeom>
        </p:spPr>
        <p:txBody>
          <a:bodyPr lIns="0" tIns="0" rIns="0" bIns="0" rtlCol="0" anchor="t">
            <a:spAutoFit/>
          </a:bodyPr>
          <a:lstStyle/>
          <a:p>
            <a:pPr>
              <a:lnSpc>
                <a:spcPts val="1679"/>
              </a:lnSpc>
            </a:pPr>
            <a:r>
              <a:rPr lang="en-US" sz="1200" dirty="0">
                <a:solidFill>
                  <a:srgbClr val="000000"/>
                </a:solidFill>
                <a:latin typeface="Barlow 2"/>
              </a:rPr>
              <a:t>Showcase the organization and management of the company to highlight the current status of growth, personnel, operations, and work environment of your business. This is beneficial, as it enables potential funders to identify areas of weakness and support for areas that require resources such as the funding itself.</a:t>
            </a:r>
          </a:p>
        </p:txBody>
      </p:sp>
      <p:graphicFrame>
        <p:nvGraphicFramePr>
          <p:cNvPr id="3" name="Table 3"/>
          <p:cNvGraphicFramePr>
            <a:graphicFrameLocks noGrp="1"/>
          </p:cNvGraphicFramePr>
          <p:nvPr/>
        </p:nvGraphicFramePr>
        <p:xfrm>
          <a:off x="481950" y="1769029"/>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algn="ctr">
                        <a:lnSpc>
                          <a:spcPts val="4480"/>
                        </a:lnSpc>
                        <a:defRPr/>
                      </a:pPr>
                      <a:r>
                        <a:rPr lang="en-US" sz="3200" dirty="0">
                          <a:solidFill>
                            <a:srgbClr val="FFFFFF"/>
                          </a:solidFill>
                          <a:latin typeface="Barlow 1 Ultra-Bold"/>
                        </a:rPr>
                        <a:t>PURPOSE OF FUNDING SUMMARY</a:t>
                      </a:r>
                      <a:endParaRPr lang="en-US" sz="1100" dirty="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4" name="TextBox 4"/>
          <p:cNvSpPr txBox="1"/>
          <p:nvPr/>
        </p:nvSpPr>
        <p:spPr>
          <a:xfrm>
            <a:off x="481950" y="2773874"/>
            <a:ext cx="6426000" cy="1245870"/>
          </a:xfrm>
          <a:prstGeom prst="rect">
            <a:avLst/>
          </a:prstGeom>
        </p:spPr>
        <p:txBody>
          <a:bodyPr lIns="0" tIns="0" rIns="0" bIns="0" rtlCol="0" anchor="t">
            <a:spAutoFit/>
          </a:bodyPr>
          <a:lstStyle/>
          <a:p>
            <a:pPr>
              <a:lnSpc>
                <a:spcPts val="1679"/>
              </a:lnSpc>
            </a:pPr>
            <a:r>
              <a:rPr lang="en-US" sz="1200" dirty="0">
                <a:solidFill>
                  <a:srgbClr val="000000"/>
                </a:solidFill>
                <a:latin typeface="Barlow 2"/>
              </a:rPr>
              <a:t>The purpose of funding summary is </a:t>
            </a:r>
            <a:r>
              <a:rPr lang="en-US" sz="1200" dirty="0">
                <a:solidFill>
                  <a:srgbClr val="000000"/>
                </a:solidFill>
                <a:latin typeface="Barlow 2 Medium"/>
              </a:rPr>
              <a:t>to help decision-makers make informed decisions about where to allocate their resources. In this section:</a:t>
            </a:r>
          </a:p>
          <a:p>
            <a:pPr>
              <a:lnSpc>
                <a:spcPts val="1679"/>
              </a:lnSpc>
            </a:pPr>
            <a:endParaRPr lang="en-US" sz="1200" dirty="0">
              <a:solidFill>
                <a:srgbClr val="000000"/>
              </a:solidFill>
              <a:latin typeface="Barlow 2 Medium"/>
            </a:endParaRPr>
          </a:p>
          <a:p>
            <a:pPr marL="259080" lvl="1" indent="-129540">
              <a:lnSpc>
                <a:spcPts val="1679"/>
              </a:lnSpc>
              <a:buFont typeface="Arial"/>
              <a:buChar char="•"/>
            </a:pPr>
            <a:r>
              <a:rPr lang="en-US" sz="1200" dirty="0">
                <a:solidFill>
                  <a:srgbClr val="000000"/>
                </a:solidFill>
                <a:latin typeface="Barlow 2"/>
              </a:rPr>
              <a:t>Outline total funding requirements as well as application/usage of funds.</a:t>
            </a:r>
          </a:p>
          <a:p>
            <a:pPr marL="259080" lvl="1" indent="-129540">
              <a:lnSpc>
                <a:spcPts val="1679"/>
              </a:lnSpc>
              <a:buFont typeface="Arial"/>
              <a:buChar char="•"/>
            </a:pPr>
            <a:r>
              <a:rPr lang="en-US" sz="1200" dirty="0">
                <a:solidFill>
                  <a:srgbClr val="000000"/>
                </a:solidFill>
                <a:latin typeface="Barlow 2"/>
              </a:rPr>
              <a:t>Motivate why capital is required and provide details of how these funds will be applied.</a:t>
            </a:r>
          </a:p>
          <a:p>
            <a:pPr>
              <a:lnSpc>
                <a:spcPts val="1679"/>
              </a:lnSpc>
            </a:pPr>
            <a:endParaRPr lang="en-US" sz="1200" dirty="0">
              <a:solidFill>
                <a:srgbClr val="000000"/>
              </a:solidFill>
              <a:latin typeface="Barlow 2"/>
            </a:endParaRPr>
          </a:p>
        </p:txBody>
      </p:sp>
      <p:graphicFrame>
        <p:nvGraphicFramePr>
          <p:cNvPr id="5" name="Table 5"/>
          <p:cNvGraphicFramePr>
            <a:graphicFrameLocks noGrp="1"/>
          </p:cNvGraphicFramePr>
          <p:nvPr/>
        </p:nvGraphicFramePr>
        <p:xfrm>
          <a:off x="481950" y="4181669"/>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algn="ctr">
                        <a:lnSpc>
                          <a:spcPts val="4480"/>
                        </a:lnSpc>
                        <a:defRPr/>
                      </a:pPr>
                      <a:r>
                        <a:rPr lang="en-US" sz="3200" dirty="0">
                          <a:solidFill>
                            <a:srgbClr val="FFFFFF"/>
                          </a:solidFill>
                          <a:latin typeface="Barlow 1 Ultra-Bold"/>
                        </a:rPr>
                        <a:t>BACKGROUND/INTRODUCTION </a:t>
                      </a:r>
                      <a:endParaRPr lang="en-US" sz="1100" dirty="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6" name="TextBox 6"/>
          <p:cNvSpPr txBox="1"/>
          <p:nvPr/>
        </p:nvSpPr>
        <p:spPr>
          <a:xfrm>
            <a:off x="481950" y="5302525"/>
            <a:ext cx="6426000" cy="1664970"/>
          </a:xfrm>
          <a:prstGeom prst="rect">
            <a:avLst/>
          </a:prstGeom>
        </p:spPr>
        <p:txBody>
          <a:bodyPr lIns="0" tIns="0" rIns="0" bIns="0" rtlCol="0" anchor="t">
            <a:spAutoFit/>
          </a:bodyPr>
          <a:lstStyle/>
          <a:p>
            <a:pPr>
              <a:lnSpc>
                <a:spcPts val="1679"/>
              </a:lnSpc>
            </a:pPr>
            <a:r>
              <a:rPr lang="en-US" sz="1200" dirty="0">
                <a:solidFill>
                  <a:srgbClr val="000000"/>
                </a:solidFill>
                <a:latin typeface="Barlow 2"/>
              </a:rPr>
              <a:t>Provide a general overview of the business covering the following areas:</a:t>
            </a:r>
          </a:p>
          <a:p>
            <a:pPr>
              <a:lnSpc>
                <a:spcPts val="1679"/>
              </a:lnSpc>
            </a:pPr>
            <a:endParaRPr lang="en-US" sz="1200" dirty="0">
              <a:solidFill>
                <a:srgbClr val="000000"/>
              </a:solidFill>
              <a:latin typeface="Barlow 2"/>
            </a:endParaRPr>
          </a:p>
          <a:p>
            <a:pPr marL="259080" lvl="1" indent="-129540">
              <a:lnSpc>
                <a:spcPts val="1679"/>
              </a:lnSpc>
              <a:buFont typeface="Arial"/>
              <a:buChar char="•"/>
            </a:pPr>
            <a:r>
              <a:rPr lang="en-US" sz="1200" dirty="0">
                <a:solidFill>
                  <a:srgbClr val="000000"/>
                </a:solidFill>
                <a:latin typeface="Barlow 2"/>
              </a:rPr>
              <a:t>Business phase (start-up, expansion or acquisition)</a:t>
            </a:r>
          </a:p>
          <a:p>
            <a:pPr marL="259080" lvl="1" indent="-129540">
              <a:lnSpc>
                <a:spcPts val="1679"/>
              </a:lnSpc>
              <a:buFont typeface="Arial"/>
              <a:buChar char="•"/>
            </a:pPr>
            <a:r>
              <a:rPr lang="en-US" sz="1200" dirty="0">
                <a:solidFill>
                  <a:srgbClr val="000000"/>
                </a:solidFill>
                <a:latin typeface="Barlow 2"/>
              </a:rPr>
              <a:t>Background/history of the business including the geographic location of the operations and how long the business has been operating for</a:t>
            </a:r>
          </a:p>
          <a:p>
            <a:pPr marL="259080" lvl="1" indent="-129540">
              <a:lnSpc>
                <a:spcPts val="1679"/>
              </a:lnSpc>
              <a:buFont typeface="Arial"/>
              <a:buChar char="•"/>
            </a:pPr>
            <a:r>
              <a:rPr lang="en-US" sz="1200" dirty="0">
                <a:solidFill>
                  <a:srgbClr val="000000"/>
                </a:solidFill>
                <a:latin typeface="Barlow 2"/>
              </a:rPr>
              <a:t>What specific products/services will the business provide to its customers</a:t>
            </a:r>
          </a:p>
          <a:p>
            <a:pPr marL="259080" lvl="1" indent="-129540">
              <a:lnSpc>
                <a:spcPts val="1679"/>
              </a:lnSpc>
              <a:buFont typeface="Arial"/>
              <a:buChar char="•"/>
            </a:pPr>
            <a:r>
              <a:rPr lang="en-US" sz="1200" dirty="0">
                <a:solidFill>
                  <a:srgbClr val="000000"/>
                </a:solidFill>
                <a:latin typeface="Barlow 2"/>
              </a:rPr>
              <a:t>Outline the business value proposition- What problem are you solving?</a:t>
            </a:r>
          </a:p>
          <a:p>
            <a:pPr>
              <a:lnSpc>
                <a:spcPts val="1679"/>
              </a:lnSpc>
            </a:pPr>
            <a:endParaRPr lang="en-US" sz="1200" dirty="0">
              <a:solidFill>
                <a:srgbClr val="000000"/>
              </a:solidFill>
              <a:latin typeface="Barlow 2"/>
            </a:endParaRPr>
          </a:p>
        </p:txBody>
      </p:sp>
      <p:graphicFrame>
        <p:nvGraphicFramePr>
          <p:cNvPr id="7" name="Table 7"/>
          <p:cNvGraphicFramePr>
            <a:graphicFrameLocks noGrp="1"/>
          </p:cNvGraphicFramePr>
          <p:nvPr/>
        </p:nvGraphicFramePr>
        <p:xfrm>
          <a:off x="481950" y="7129420"/>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algn="ctr">
                        <a:lnSpc>
                          <a:spcPts val="4480"/>
                        </a:lnSpc>
                        <a:defRPr/>
                      </a:pPr>
                      <a:r>
                        <a:rPr lang="en-US" sz="3200" dirty="0">
                          <a:solidFill>
                            <a:srgbClr val="FFFFFF"/>
                          </a:solidFill>
                          <a:latin typeface="Barlow 1 Ultra-Bold"/>
                        </a:rPr>
                        <a:t>MARKET ANALYSIS </a:t>
                      </a:r>
                      <a:endParaRPr lang="en-US" sz="1100" dirty="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8" name="TextBox 8"/>
          <p:cNvSpPr txBox="1"/>
          <p:nvPr/>
        </p:nvSpPr>
        <p:spPr>
          <a:xfrm>
            <a:off x="481950" y="8135975"/>
            <a:ext cx="6426000" cy="2084070"/>
          </a:xfrm>
          <a:prstGeom prst="rect">
            <a:avLst/>
          </a:prstGeom>
        </p:spPr>
        <p:txBody>
          <a:bodyPr lIns="0" tIns="0" rIns="0" bIns="0" rtlCol="0" anchor="t">
            <a:spAutoFit/>
          </a:bodyPr>
          <a:lstStyle/>
          <a:p>
            <a:pPr>
              <a:lnSpc>
                <a:spcPts val="1679"/>
              </a:lnSpc>
            </a:pPr>
            <a:r>
              <a:rPr lang="en-US" sz="1200" dirty="0">
                <a:solidFill>
                  <a:srgbClr val="000000"/>
                </a:solidFill>
                <a:latin typeface="Barlow 3 Bold"/>
              </a:rPr>
              <a:t>Target Audience &amp; Industry Insights</a:t>
            </a:r>
          </a:p>
          <a:p>
            <a:pPr>
              <a:lnSpc>
                <a:spcPts val="1679"/>
              </a:lnSpc>
            </a:pPr>
            <a:endParaRPr lang="en-US" sz="1200" dirty="0">
              <a:solidFill>
                <a:srgbClr val="000000"/>
              </a:solidFill>
              <a:latin typeface="Barlow 3 Bold"/>
            </a:endParaRPr>
          </a:p>
          <a:p>
            <a:pPr>
              <a:lnSpc>
                <a:spcPts val="1679"/>
              </a:lnSpc>
            </a:pPr>
            <a:r>
              <a:rPr lang="en-US" sz="1200" dirty="0">
                <a:solidFill>
                  <a:srgbClr val="000000"/>
                </a:solidFill>
                <a:latin typeface="Barlow 2"/>
              </a:rPr>
              <a:t>This analysis lets you project the success you can expect with your company and the offering to consumers within the market. Funders require </a:t>
            </a:r>
            <a:r>
              <a:rPr lang="en-US" sz="1200" dirty="0">
                <a:solidFill>
                  <a:srgbClr val="000000"/>
                </a:solidFill>
                <a:latin typeface="Barlow 2 Medium"/>
              </a:rPr>
              <a:t>a detailed assessment of your business's target market and the market landscape within your specific industry.</a:t>
            </a:r>
          </a:p>
          <a:p>
            <a:pPr>
              <a:lnSpc>
                <a:spcPts val="1679"/>
              </a:lnSpc>
            </a:pPr>
            <a:endParaRPr lang="en-US" sz="1200" dirty="0">
              <a:solidFill>
                <a:srgbClr val="000000"/>
              </a:solidFill>
              <a:latin typeface="Barlow 2 Medium"/>
            </a:endParaRPr>
          </a:p>
          <a:p>
            <a:pPr marL="259080" lvl="1" indent="-129540">
              <a:lnSpc>
                <a:spcPts val="1679"/>
              </a:lnSpc>
              <a:buFont typeface="Arial"/>
              <a:buChar char="•"/>
            </a:pPr>
            <a:r>
              <a:rPr lang="en-US" sz="1200" dirty="0">
                <a:solidFill>
                  <a:srgbClr val="000000"/>
                </a:solidFill>
                <a:latin typeface="Barlow 2"/>
              </a:rPr>
              <a:t>Who is your target market- provide details in terms of exact demographics and interests/ pain points. </a:t>
            </a:r>
          </a:p>
          <a:p>
            <a:pPr marL="259080" lvl="1" indent="-129540">
              <a:lnSpc>
                <a:spcPts val="1679"/>
              </a:lnSpc>
              <a:buFont typeface="Arial"/>
              <a:buChar char="•"/>
            </a:pPr>
            <a:r>
              <a:rPr lang="en-US" sz="1200" dirty="0">
                <a:solidFill>
                  <a:srgbClr val="000000"/>
                </a:solidFill>
                <a:latin typeface="Barlow 2"/>
              </a:rPr>
              <a:t>Why will they support your business as opposed to your competition.</a:t>
            </a:r>
          </a:p>
          <a:p>
            <a:pPr>
              <a:lnSpc>
                <a:spcPts val="1679"/>
              </a:lnSpc>
            </a:pPr>
            <a:endParaRPr lang="en-US" sz="1200" dirty="0">
              <a:solidFill>
                <a:srgbClr val="000000"/>
              </a:solidFill>
              <a:latin typeface="Barlow 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7000" y="736950"/>
            <a:ext cx="6465708" cy="1036320"/>
          </a:xfrm>
          <a:prstGeom prst="rect">
            <a:avLst/>
          </a:prstGeom>
        </p:spPr>
        <p:txBody>
          <a:bodyPr lIns="0" tIns="0" rIns="0" bIns="0" rtlCol="0" anchor="t">
            <a:spAutoFit/>
          </a:bodyPr>
          <a:lstStyle/>
          <a:p>
            <a:pPr marL="259080" lvl="1" indent="-129540">
              <a:lnSpc>
                <a:spcPts val="1679"/>
              </a:lnSpc>
              <a:buFont typeface="Arial"/>
              <a:buChar char="•"/>
            </a:pPr>
            <a:r>
              <a:rPr lang="en-US" sz="1200" dirty="0">
                <a:solidFill>
                  <a:srgbClr val="000000"/>
                </a:solidFill>
                <a:latin typeface="Barlow 2"/>
              </a:rPr>
              <a:t>The industry within which your business operates.</a:t>
            </a:r>
          </a:p>
          <a:p>
            <a:pPr marL="259080" lvl="1" indent="-129540">
              <a:lnSpc>
                <a:spcPts val="1679"/>
              </a:lnSpc>
              <a:buFont typeface="Arial"/>
              <a:buChar char="•"/>
            </a:pPr>
            <a:r>
              <a:rPr lang="en-US" sz="1200" dirty="0">
                <a:solidFill>
                  <a:srgbClr val="000000"/>
                </a:solidFill>
                <a:latin typeface="Barlow 2"/>
              </a:rPr>
              <a:t>Indicate macro-economic factors affecting this industry. (E.g. Inflation or unemployment rate)</a:t>
            </a:r>
          </a:p>
          <a:p>
            <a:pPr marL="259080" lvl="1" indent="-129540">
              <a:lnSpc>
                <a:spcPts val="1679"/>
              </a:lnSpc>
              <a:buFont typeface="Arial"/>
              <a:buChar char="•"/>
            </a:pPr>
            <a:r>
              <a:rPr lang="en-US" sz="1200" dirty="0">
                <a:solidFill>
                  <a:srgbClr val="000000"/>
                </a:solidFill>
                <a:latin typeface="Barlow 2"/>
              </a:rPr>
              <a:t>Size of the market (indicate your source of reference) – The focus should be on feasibility assessment.</a:t>
            </a:r>
          </a:p>
          <a:p>
            <a:pPr>
              <a:lnSpc>
                <a:spcPts val="1679"/>
              </a:lnSpc>
            </a:pPr>
            <a:endParaRPr lang="en-US" sz="1200" dirty="0">
              <a:solidFill>
                <a:srgbClr val="000000"/>
              </a:solidFill>
              <a:latin typeface="Barlow 2"/>
            </a:endParaRPr>
          </a:p>
        </p:txBody>
      </p:sp>
      <p:graphicFrame>
        <p:nvGraphicFramePr>
          <p:cNvPr id="3" name="Table 3"/>
          <p:cNvGraphicFramePr>
            <a:graphicFrameLocks noGrp="1"/>
          </p:cNvGraphicFramePr>
          <p:nvPr/>
        </p:nvGraphicFramePr>
        <p:xfrm>
          <a:off x="567000" y="1773270"/>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algn="ctr">
                        <a:lnSpc>
                          <a:spcPts val="4480"/>
                        </a:lnSpc>
                        <a:defRPr/>
                      </a:pPr>
                      <a:r>
                        <a:rPr lang="en-US" sz="3200" dirty="0">
                          <a:solidFill>
                            <a:srgbClr val="FFFFFF"/>
                          </a:solidFill>
                          <a:latin typeface="Barlow 1 Ultra-Bold"/>
                        </a:rPr>
                        <a:t>COMPETITOR ANALYSIS </a:t>
                      </a:r>
                      <a:endParaRPr lang="en-US" sz="1100" dirty="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4" name="TextBox 4"/>
          <p:cNvSpPr txBox="1"/>
          <p:nvPr/>
        </p:nvSpPr>
        <p:spPr>
          <a:xfrm>
            <a:off x="567000" y="2827416"/>
            <a:ext cx="6426000" cy="2084070"/>
          </a:xfrm>
          <a:prstGeom prst="rect">
            <a:avLst/>
          </a:prstGeom>
        </p:spPr>
        <p:txBody>
          <a:bodyPr lIns="0" tIns="0" rIns="0" bIns="0" rtlCol="0" anchor="t">
            <a:spAutoFit/>
          </a:bodyPr>
          <a:lstStyle/>
          <a:p>
            <a:pPr>
              <a:lnSpc>
                <a:spcPts val="1679"/>
              </a:lnSpc>
            </a:pPr>
            <a:r>
              <a:rPr lang="en-US" sz="1200" dirty="0">
                <a:solidFill>
                  <a:srgbClr val="000000"/>
                </a:solidFill>
                <a:latin typeface="Barlow 2"/>
              </a:rPr>
              <a:t>This analysis is an assessment of the strengths and weaknesses of current and potential competitors, assisting the business and funders to identify opportunities and threats.</a:t>
            </a:r>
          </a:p>
          <a:p>
            <a:pPr>
              <a:lnSpc>
                <a:spcPts val="1679"/>
              </a:lnSpc>
            </a:pPr>
            <a:endParaRPr lang="en-US" sz="1200" dirty="0">
              <a:solidFill>
                <a:srgbClr val="000000"/>
              </a:solidFill>
              <a:latin typeface="Barlow 2"/>
            </a:endParaRPr>
          </a:p>
          <a:p>
            <a:pPr marL="259080" lvl="1" indent="-129540">
              <a:lnSpc>
                <a:spcPts val="1679"/>
              </a:lnSpc>
              <a:buFont typeface="Arial"/>
              <a:buChar char="•"/>
            </a:pPr>
            <a:r>
              <a:rPr lang="en-US" sz="1200" dirty="0">
                <a:solidFill>
                  <a:srgbClr val="000000"/>
                </a:solidFill>
                <a:latin typeface="Barlow 2"/>
              </a:rPr>
              <a:t>List of key competitors (Short list of 3-5)</a:t>
            </a:r>
          </a:p>
          <a:p>
            <a:pPr marL="259080" lvl="1" indent="-129540">
              <a:lnSpc>
                <a:spcPts val="1679"/>
              </a:lnSpc>
              <a:buFont typeface="Arial"/>
              <a:buChar char="•"/>
            </a:pPr>
            <a:r>
              <a:rPr lang="en-US" sz="1200" dirty="0">
                <a:solidFill>
                  <a:srgbClr val="000000"/>
                </a:solidFill>
                <a:latin typeface="Barlow 2"/>
              </a:rPr>
              <a:t>Competitor analysis (e.g. pricing, product or service portfolio, key target market and locations etc.)</a:t>
            </a:r>
          </a:p>
          <a:p>
            <a:pPr marL="259080" lvl="1" indent="-129540">
              <a:lnSpc>
                <a:spcPts val="1679"/>
              </a:lnSpc>
              <a:buFont typeface="Arial"/>
              <a:buChar char="•"/>
            </a:pPr>
            <a:r>
              <a:rPr lang="en-US" sz="1200" dirty="0">
                <a:solidFill>
                  <a:srgbClr val="000000"/>
                </a:solidFill>
                <a:latin typeface="Barlow 2"/>
              </a:rPr>
              <a:t>Competitive edge of your business</a:t>
            </a:r>
          </a:p>
          <a:p>
            <a:pPr marL="259080" lvl="1" indent="-129540">
              <a:lnSpc>
                <a:spcPts val="1679"/>
              </a:lnSpc>
              <a:buFont typeface="Arial"/>
              <a:buChar char="•"/>
            </a:pPr>
            <a:r>
              <a:rPr lang="en-US" sz="1200" dirty="0">
                <a:solidFill>
                  <a:srgbClr val="000000"/>
                </a:solidFill>
                <a:latin typeface="Barlow 2"/>
              </a:rPr>
              <a:t>Selling strategy used by competitors (e.g. discounts offered, promotions etc.)</a:t>
            </a:r>
          </a:p>
          <a:p>
            <a:pPr marL="259080" lvl="1" indent="-129540">
              <a:lnSpc>
                <a:spcPts val="1679"/>
              </a:lnSpc>
              <a:buFont typeface="Arial"/>
              <a:buChar char="•"/>
            </a:pPr>
            <a:r>
              <a:rPr lang="en-US" sz="1200" dirty="0">
                <a:solidFill>
                  <a:srgbClr val="000000"/>
                </a:solidFill>
                <a:latin typeface="Barlow 2"/>
              </a:rPr>
              <a:t>Barriers to entry (red-tape, compliance requirements etc.)</a:t>
            </a:r>
          </a:p>
          <a:p>
            <a:pPr>
              <a:lnSpc>
                <a:spcPts val="1679"/>
              </a:lnSpc>
            </a:pPr>
            <a:endParaRPr lang="en-US" sz="1200" dirty="0">
              <a:solidFill>
                <a:srgbClr val="000000"/>
              </a:solidFill>
              <a:latin typeface="Barlow 2"/>
            </a:endParaRPr>
          </a:p>
        </p:txBody>
      </p:sp>
      <p:graphicFrame>
        <p:nvGraphicFramePr>
          <p:cNvPr id="5" name="Table 5"/>
          <p:cNvGraphicFramePr>
            <a:graphicFrameLocks noGrp="1"/>
          </p:cNvGraphicFramePr>
          <p:nvPr/>
        </p:nvGraphicFramePr>
        <p:xfrm>
          <a:off x="567000" y="4911486"/>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algn="ctr">
                        <a:lnSpc>
                          <a:spcPts val="4480"/>
                        </a:lnSpc>
                        <a:defRPr/>
                      </a:pPr>
                      <a:r>
                        <a:rPr lang="en-US" sz="3200" dirty="0">
                          <a:solidFill>
                            <a:srgbClr val="FFFFFF"/>
                          </a:solidFill>
                          <a:latin typeface="Barlow 1 Ultra-Bold"/>
                        </a:rPr>
                        <a:t>OPERATIONAL ANALYSIS</a:t>
                      </a:r>
                      <a:endParaRPr lang="en-US" sz="1100" dirty="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6" name="TextBox 6"/>
          <p:cNvSpPr txBox="1"/>
          <p:nvPr/>
        </p:nvSpPr>
        <p:spPr>
          <a:xfrm>
            <a:off x="567000" y="5965667"/>
            <a:ext cx="6426000" cy="3131820"/>
          </a:xfrm>
          <a:prstGeom prst="rect">
            <a:avLst/>
          </a:prstGeom>
        </p:spPr>
        <p:txBody>
          <a:bodyPr lIns="0" tIns="0" rIns="0" bIns="0" rtlCol="0" anchor="t">
            <a:spAutoFit/>
          </a:bodyPr>
          <a:lstStyle/>
          <a:p>
            <a:pPr>
              <a:lnSpc>
                <a:spcPts val="1679"/>
              </a:lnSpc>
            </a:pPr>
            <a:r>
              <a:rPr lang="en-US" sz="1200" dirty="0">
                <a:solidFill>
                  <a:srgbClr val="000000"/>
                </a:solidFill>
                <a:latin typeface="Barlow 2 Bold"/>
              </a:rPr>
              <a:t>An operational analysis</a:t>
            </a:r>
            <a:r>
              <a:rPr lang="en-US" sz="1200" dirty="0">
                <a:solidFill>
                  <a:srgbClr val="000000"/>
                </a:solidFill>
                <a:latin typeface="Barlow 2"/>
              </a:rPr>
              <a:t> is concerned with extracting information from the businesses working system and used to develop projections about the future operations of the company. </a:t>
            </a:r>
          </a:p>
          <a:p>
            <a:pPr>
              <a:lnSpc>
                <a:spcPts val="1679"/>
              </a:lnSpc>
            </a:pPr>
            <a:endParaRPr lang="en-US" sz="1200" dirty="0">
              <a:solidFill>
                <a:srgbClr val="000000"/>
              </a:solidFill>
              <a:latin typeface="Barlow 2"/>
            </a:endParaRPr>
          </a:p>
          <a:p>
            <a:pPr>
              <a:lnSpc>
                <a:spcPts val="1679"/>
              </a:lnSpc>
            </a:pPr>
            <a:r>
              <a:rPr lang="en-US" sz="1200" dirty="0">
                <a:solidFill>
                  <a:srgbClr val="000000"/>
                </a:solidFill>
                <a:latin typeface="Barlow 2"/>
              </a:rPr>
              <a:t>Outline the key operations of the business and applicable production processes as well as flow diagram or images (if applicable)</a:t>
            </a:r>
          </a:p>
          <a:p>
            <a:pPr>
              <a:lnSpc>
                <a:spcPts val="1679"/>
              </a:lnSpc>
            </a:pPr>
            <a:endParaRPr lang="en-US" sz="1200" dirty="0">
              <a:solidFill>
                <a:srgbClr val="000000"/>
              </a:solidFill>
              <a:latin typeface="Barlow 2"/>
            </a:endParaRPr>
          </a:p>
          <a:p>
            <a:pPr marL="259080" lvl="1" indent="-129540">
              <a:lnSpc>
                <a:spcPts val="1679"/>
              </a:lnSpc>
              <a:buFont typeface="Arial"/>
              <a:buChar char="•"/>
            </a:pPr>
            <a:r>
              <a:rPr lang="en-US" sz="1200" dirty="0">
                <a:solidFill>
                  <a:srgbClr val="000000"/>
                </a:solidFill>
                <a:latin typeface="Barlow 2"/>
              </a:rPr>
              <a:t>Organizational Structure</a:t>
            </a:r>
          </a:p>
          <a:p>
            <a:pPr marL="259080" lvl="1" indent="-129540">
              <a:lnSpc>
                <a:spcPts val="1679"/>
              </a:lnSpc>
              <a:buFont typeface="Arial"/>
              <a:buChar char="•"/>
            </a:pPr>
            <a:r>
              <a:rPr lang="en-US" sz="1200" dirty="0">
                <a:solidFill>
                  <a:srgbClr val="000000"/>
                </a:solidFill>
                <a:latin typeface="Barlow 2"/>
              </a:rPr>
              <a:t>Director Biography</a:t>
            </a:r>
          </a:p>
          <a:p>
            <a:pPr marL="259080" lvl="1" indent="-129540">
              <a:lnSpc>
                <a:spcPts val="1679"/>
              </a:lnSpc>
              <a:buFont typeface="Arial"/>
              <a:buChar char="•"/>
            </a:pPr>
            <a:r>
              <a:rPr lang="en-US" sz="1200" dirty="0">
                <a:solidFill>
                  <a:srgbClr val="000000"/>
                </a:solidFill>
                <a:latin typeface="Barlow 2"/>
              </a:rPr>
              <a:t>Staff – How many employees (full-time &amp; Part-time)</a:t>
            </a:r>
          </a:p>
          <a:p>
            <a:pPr marL="259080" lvl="1" indent="-129540">
              <a:lnSpc>
                <a:spcPts val="1679"/>
              </a:lnSpc>
              <a:buFont typeface="Arial"/>
              <a:buChar char="•"/>
            </a:pPr>
            <a:r>
              <a:rPr lang="en-US" sz="1200" dirty="0">
                <a:solidFill>
                  <a:srgbClr val="000000"/>
                </a:solidFill>
                <a:latin typeface="Barlow 2"/>
              </a:rPr>
              <a:t>Operational Processes (Distribution channels)</a:t>
            </a:r>
          </a:p>
          <a:p>
            <a:pPr marL="259080" lvl="1" indent="-129540">
              <a:lnSpc>
                <a:spcPts val="1679"/>
              </a:lnSpc>
              <a:buFont typeface="Arial"/>
              <a:buChar char="•"/>
            </a:pPr>
            <a:r>
              <a:rPr lang="en-US" sz="1200" dirty="0">
                <a:solidFill>
                  <a:srgbClr val="000000"/>
                </a:solidFill>
                <a:latin typeface="Barlow 2"/>
              </a:rPr>
              <a:t>Suppliers (List of key suppliers / Partners)</a:t>
            </a:r>
          </a:p>
          <a:p>
            <a:pPr>
              <a:lnSpc>
                <a:spcPts val="1679"/>
              </a:lnSpc>
            </a:pPr>
            <a:endParaRPr lang="en-US" sz="1200" dirty="0">
              <a:solidFill>
                <a:srgbClr val="000000"/>
              </a:solidFill>
              <a:latin typeface="Barlow 2"/>
            </a:endParaRPr>
          </a:p>
          <a:p>
            <a:pPr>
              <a:lnSpc>
                <a:spcPts val="1679"/>
              </a:lnSpc>
            </a:pPr>
            <a:r>
              <a:rPr lang="en-US" sz="1200" dirty="0">
                <a:solidFill>
                  <a:srgbClr val="000000"/>
                </a:solidFill>
                <a:latin typeface="Barlow 2"/>
              </a:rPr>
              <a:t>Operation analysis is helpful, as </a:t>
            </a:r>
            <a:r>
              <a:rPr lang="en-US" sz="1200" dirty="0">
                <a:solidFill>
                  <a:srgbClr val="000000"/>
                </a:solidFill>
                <a:latin typeface="Barlow 2 Medium"/>
              </a:rPr>
              <a:t>it checks the performance of a given business</a:t>
            </a:r>
            <a:r>
              <a:rPr lang="en-US" sz="1200" dirty="0">
                <a:solidFill>
                  <a:srgbClr val="000000"/>
                </a:solidFill>
                <a:latin typeface="Barlow 2"/>
              </a:rPr>
              <a:t>. In addition, it highlights areas where there is room for improvement. </a:t>
            </a:r>
          </a:p>
          <a:p>
            <a:pPr>
              <a:lnSpc>
                <a:spcPts val="1679"/>
              </a:lnSpc>
            </a:pPr>
            <a:endParaRPr lang="en-US" sz="1200" dirty="0">
              <a:solidFill>
                <a:srgbClr val="000000"/>
              </a:solidFill>
              <a:latin typeface="Barlow 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567000" y="756000"/>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algn="ctr">
                        <a:lnSpc>
                          <a:spcPts val="4480"/>
                        </a:lnSpc>
                        <a:defRPr/>
                      </a:pPr>
                      <a:r>
                        <a:rPr lang="en-US" sz="3200" dirty="0">
                          <a:solidFill>
                            <a:srgbClr val="FFFFFF"/>
                          </a:solidFill>
                          <a:latin typeface="Barlow 1 Ultra-Bold"/>
                        </a:rPr>
                        <a:t>COMPLIANCE (IF APPLICABLE)</a:t>
                      </a:r>
                      <a:endParaRPr lang="en-US" sz="1100" dirty="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3" name="TextBox 3"/>
          <p:cNvSpPr txBox="1"/>
          <p:nvPr/>
        </p:nvSpPr>
        <p:spPr>
          <a:xfrm>
            <a:off x="567000" y="1781782"/>
            <a:ext cx="6426000" cy="1664970"/>
          </a:xfrm>
          <a:prstGeom prst="rect">
            <a:avLst/>
          </a:prstGeom>
        </p:spPr>
        <p:txBody>
          <a:bodyPr lIns="0" tIns="0" rIns="0" bIns="0" rtlCol="0" anchor="t">
            <a:spAutoFit/>
          </a:bodyPr>
          <a:lstStyle/>
          <a:p>
            <a:pPr>
              <a:lnSpc>
                <a:spcPts val="1679"/>
              </a:lnSpc>
            </a:pPr>
            <a:r>
              <a:rPr lang="en-US" sz="1200" dirty="0">
                <a:solidFill>
                  <a:srgbClr val="000000"/>
                </a:solidFill>
                <a:latin typeface="Barlow 2"/>
              </a:rPr>
              <a:t>Outline compliance in terms of the applicable standards, such as:</a:t>
            </a:r>
          </a:p>
          <a:p>
            <a:pPr>
              <a:lnSpc>
                <a:spcPts val="1679"/>
              </a:lnSpc>
            </a:pPr>
            <a:endParaRPr lang="en-US" sz="1200" dirty="0">
              <a:solidFill>
                <a:srgbClr val="000000"/>
              </a:solidFill>
              <a:latin typeface="Barlow 2"/>
            </a:endParaRPr>
          </a:p>
          <a:p>
            <a:pPr marL="259080" lvl="1" indent="-129540">
              <a:lnSpc>
                <a:spcPts val="1679"/>
              </a:lnSpc>
              <a:buFont typeface="Arial"/>
              <a:buChar char="•"/>
            </a:pPr>
            <a:r>
              <a:rPr lang="en-US" sz="1200" dirty="0">
                <a:solidFill>
                  <a:srgbClr val="000000"/>
                </a:solidFill>
                <a:latin typeface="Barlow 2"/>
              </a:rPr>
              <a:t>Health and Safety </a:t>
            </a:r>
          </a:p>
          <a:p>
            <a:pPr marL="259080" lvl="1" indent="-129540">
              <a:lnSpc>
                <a:spcPts val="1679"/>
              </a:lnSpc>
              <a:buFont typeface="Arial"/>
              <a:buChar char="•"/>
            </a:pPr>
            <a:r>
              <a:rPr lang="en-US" sz="1200" dirty="0">
                <a:solidFill>
                  <a:srgbClr val="000000"/>
                </a:solidFill>
                <a:latin typeface="Barlow 2"/>
              </a:rPr>
              <a:t>Municipal by-laws</a:t>
            </a:r>
          </a:p>
          <a:p>
            <a:pPr marL="259080" lvl="1" indent="-129540">
              <a:lnSpc>
                <a:spcPts val="1679"/>
              </a:lnSpc>
              <a:buFont typeface="Arial"/>
              <a:buChar char="•"/>
            </a:pPr>
            <a:r>
              <a:rPr lang="en-US" sz="1200" dirty="0">
                <a:solidFill>
                  <a:srgbClr val="000000"/>
                </a:solidFill>
                <a:latin typeface="Barlow 2"/>
              </a:rPr>
              <a:t>ISO Certification</a:t>
            </a:r>
          </a:p>
          <a:p>
            <a:pPr marL="259080" lvl="1" indent="-129540">
              <a:lnSpc>
                <a:spcPts val="1679"/>
              </a:lnSpc>
              <a:buFont typeface="Arial"/>
              <a:buChar char="•"/>
            </a:pPr>
            <a:r>
              <a:rPr lang="en-US" sz="1200" dirty="0">
                <a:solidFill>
                  <a:srgbClr val="000000"/>
                </a:solidFill>
                <a:latin typeface="Barlow 2"/>
              </a:rPr>
              <a:t>Applicable industry laws</a:t>
            </a:r>
          </a:p>
          <a:p>
            <a:pPr marL="259080" lvl="1" indent="-129540">
              <a:lnSpc>
                <a:spcPts val="1679"/>
              </a:lnSpc>
              <a:buFont typeface="Arial"/>
              <a:buChar char="•"/>
            </a:pPr>
            <a:r>
              <a:rPr lang="en-US" sz="1200" dirty="0">
                <a:solidFill>
                  <a:srgbClr val="000000"/>
                </a:solidFill>
                <a:latin typeface="Barlow 2"/>
              </a:rPr>
              <a:t>Membership of industry bodies</a:t>
            </a:r>
          </a:p>
          <a:p>
            <a:pPr>
              <a:lnSpc>
                <a:spcPts val="1679"/>
              </a:lnSpc>
            </a:pPr>
            <a:endParaRPr lang="en-US" sz="1200" dirty="0">
              <a:solidFill>
                <a:srgbClr val="000000"/>
              </a:solidFill>
              <a:latin typeface="Barlow 2"/>
            </a:endParaRPr>
          </a:p>
        </p:txBody>
      </p:sp>
      <p:graphicFrame>
        <p:nvGraphicFramePr>
          <p:cNvPr id="4" name="Table 4"/>
          <p:cNvGraphicFramePr>
            <a:graphicFrameLocks noGrp="1"/>
          </p:cNvGraphicFramePr>
          <p:nvPr/>
        </p:nvGraphicFramePr>
        <p:xfrm>
          <a:off x="567000" y="3627727"/>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algn="ctr">
                        <a:lnSpc>
                          <a:spcPts val="4480"/>
                        </a:lnSpc>
                        <a:defRPr/>
                      </a:pPr>
                      <a:r>
                        <a:rPr lang="en-US" sz="3200" dirty="0">
                          <a:solidFill>
                            <a:srgbClr val="FFFFFF"/>
                          </a:solidFill>
                          <a:latin typeface="Barlow 1 Ultra-Bold"/>
                        </a:rPr>
                        <a:t>BUSINESS GOALS &amp; OBJECTIVES </a:t>
                      </a:r>
                      <a:endParaRPr lang="en-US" sz="1100" dirty="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5" name="TextBox 5"/>
          <p:cNvSpPr txBox="1"/>
          <p:nvPr/>
        </p:nvSpPr>
        <p:spPr>
          <a:xfrm>
            <a:off x="567000" y="4653333"/>
            <a:ext cx="6426000" cy="1874520"/>
          </a:xfrm>
          <a:prstGeom prst="rect">
            <a:avLst/>
          </a:prstGeom>
        </p:spPr>
        <p:txBody>
          <a:bodyPr lIns="0" tIns="0" rIns="0" bIns="0" rtlCol="0" anchor="t">
            <a:spAutoFit/>
          </a:bodyPr>
          <a:lstStyle/>
          <a:p>
            <a:pPr>
              <a:lnSpc>
                <a:spcPts val="1679"/>
              </a:lnSpc>
            </a:pPr>
            <a:r>
              <a:rPr lang="en-US" sz="1200" dirty="0">
                <a:solidFill>
                  <a:srgbClr val="000000"/>
                </a:solidFill>
                <a:latin typeface="Barlow 2"/>
              </a:rPr>
              <a:t>Write down a goal, then break down how the goal is specific, measurable, achievable, relevant, and timely. SMART goals enable you to take actionable steps towards improvement, measure outcomes, and ultimately achieve scalable success.  </a:t>
            </a:r>
          </a:p>
          <a:p>
            <a:pPr>
              <a:lnSpc>
                <a:spcPts val="1679"/>
              </a:lnSpc>
            </a:pPr>
            <a:endParaRPr lang="en-US" sz="1200" dirty="0">
              <a:solidFill>
                <a:srgbClr val="000000"/>
              </a:solidFill>
              <a:latin typeface="Barlow 2"/>
            </a:endParaRPr>
          </a:p>
          <a:p>
            <a:pPr>
              <a:lnSpc>
                <a:spcPts val="1679"/>
              </a:lnSpc>
            </a:pPr>
            <a:r>
              <a:rPr lang="en-US" sz="1200" dirty="0">
                <a:solidFill>
                  <a:srgbClr val="000000"/>
                </a:solidFill>
                <a:latin typeface="Barlow 2"/>
              </a:rPr>
              <a:t>Provide details about your goal for each letter in the acronym. You can use a list format, a flow chart, or an outline—whatever keeps your thoughts organized and helps in reaching this goal. Using this framework will help in defining a better action plan with the steps you'll need to take, resources necessary to get there and milestones to track progress along the way. </a:t>
            </a:r>
          </a:p>
          <a:p>
            <a:pPr>
              <a:lnSpc>
                <a:spcPts val="1679"/>
              </a:lnSpc>
            </a:pPr>
            <a:endParaRPr lang="en-US" sz="1200" dirty="0">
              <a:solidFill>
                <a:srgbClr val="000000"/>
              </a:solidFill>
              <a:latin typeface="Barlow 2"/>
            </a:endParaRPr>
          </a:p>
        </p:txBody>
      </p:sp>
      <p:sp>
        <p:nvSpPr>
          <p:cNvPr id="6" name="TextBox 6"/>
          <p:cNvSpPr txBox="1"/>
          <p:nvPr/>
        </p:nvSpPr>
        <p:spPr>
          <a:xfrm>
            <a:off x="567000" y="6463083"/>
            <a:ext cx="6426000" cy="497840"/>
          </a:xfrm>
          <a:prstGeom prst="rect">
            <a:avLst/>
          </a:prstGeom>
        </p:spPr>
        <p:txBody>
          <a:bodyPr lIns="0" tIns="0" rIns="0" bIns="0" rtlCol="0" anchor="t">
            <a:spAutoFit/>
          </a:bodyPr>
          <a:lstStyle/>
          <a:p>
            <a:pPr>
              <a:lnSpc>
                <a:spcPts val="1960"/>
              </a:lnSpc>
            </a:pPr>
            <a:r>
              <a:rPr lang="en-US" sz="1400" dirty="0">
                <a:solidFill>
                  <a:srgbClr val="000000"/>
                </a:solidFill>
                <a:latin typeface="Barlow 3 Bold"/>
              </a:rPr>
              <a:t>Example:</a:t>
            </a:r>
          </a:p>
          <a:p>
            <a:pPr>
              <a:lnSpc>
                <a:spcPts val="1960"/>
              </a:lnSpc>
            </a:pPr>
            <a:endParaRPr lang="en-US" sz="1400" dirty="0">
              <a:solidFill>
                <a:srgbClr val="000000"/>
              </a:solidFill>
              <a:latin typeface="Barlow 3 Bold"/>
            </a:endParaRPr>
          </a:p>
        </p:txBody>
      </p:sp>
      <p:graphicFrame>
        <p:nvGraphicFramePr>
          <p:cNvPr id="7" name="Table 7"/>
          <p:cNvGraphicFramePr>
            <a:graphicFrameLocks noGrp="1"/>
          </p:cNvGraphicFramePr>
          <p:nvPr/>
        </p:nvGraphicFramePr>
        <p:xfrm>
          <a:off x="567000" y="6925363"/>
          <a:ext cx="6426000" cy="987845"/>
        </p:xfrm>
        <a:graphic>
          <a:graphicData uri="http://schemas.openxmlformats.org/drawingml/2006/table">
            <a:tbl>
              <a:tblPr/>
              <a:tblGrid>
                <a:gridCol w="3213000">
                  <a:extLst>
                    <a:ext uri="{9D8B030D-6E8A-4147-A177-3AD203B41FA5}">
                      <a16:colId xmlns:a16="http://schemas.microsoft.com/office/drawing/2014/main" val="20000"/>
                    </a:ext>
                  </a:extLst>
                </a:gridCol>
                <a:gridCol w="3213000">
                  <a:extLst>
                    <a:ext uri="{9D8B030D-6E8A-4147-A177-3AD203B41FA5}">
                      <a16:colId xmlns:a16="http://schemas.microsoft.com/office/drawing/2014/main" val="20001"/>
                    </a:ext>
                  </a:extLst>
                </a:gridCol>
              </a:tblGrid>
              <a:tr h="987845">
                <a:tc>
                  <a:txBody>
                    <a:bodyPr/>
                    <a:lstStyle/>
                    <a:p>
                      <a:pPr algn="l">
                        <a:lnSpc>
                          <a:spcPts val="1679"/>
                        </a:lnSpc>
                        <a:defRPr/>
                      </a:pPr>
                      <a:r>
                        <a:rPr lang="en-US" sz="1200" dirty="0">
                          <a:solidFill>
                            <a:srgbClr val="000000"/>
                          </a:solidFill>
                          <a:latin typeface="Barlow 4"/>
                        </a:rPr>
                        <a:t> </a:t>
                      </a:r>
                      <a:r>
                        <a:rPr lang="en-US" sz="1200" u="sng" dirty="0">
                          <a:solidFill>
                            <a:srgbClr val="000000"/>
                          </a:solidFill>
                          <a:latin typeface="Barlow 4"/>
                        </a:rPr>
                        <a:t>Generic Goal: </a:t>
                      </a:r>
                      <a:endParaRPr lang="en-US" sz="1100" dirty="0"/>
                    </a:p>
                    <a:p>
                      <a:pPr>
                        <a:lnSpc>
                          <a:spcPts val="1679"/>
                        </a:lnSpc>
                      </a:pPr>
                      <a:r>
                        <a:rPr lang="en-US" sz="1200" dirty="0">
                          <a:solidFill>
                            <a:srgbClr val="000000"/>
                          </a:solidFill>
                          <a:latin typeface="Barlow 4"/>
                        </a:rPr>
                        <a:t>“Acquire more customers.” </a:t>
                      </a: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tc>
                  <a:txBody>
                    <a:bodyPr/>
                    <a:lstStyle/>
                    <a:p>
                      <a:pPr algn="l">
                        <a:lnSpc>
                          <a:spcPts val="1679"/>
                        </a:lnSpc>
                        <a:defRPr/>
                      </a:pPr>
                      <a:r>
                        <a:rPr lang="en-US" sz="1200" u="sng" dirty="0">
                          <a:solidFill>
                            <a:srgbClr val="000000"/>
                          </a:solidFill>
                          <a:latin typeface="Barlow 4"/>
                        </a:rPr>
                        <a:t>SMART Goal: </a:t>
                      </a:r>
                      <a:endParaRPr lang="en-US" sz="1100" dirty="0"/>
                    </a:p>
                    <a:p>
                      <a:pPr>
                        <a:lnSpc>
                          <a:spcPts val="1679"/>
                        </a:lnSpc>
                      </a:pPr>
                      <a:r>
                        <a:rPr lang="en-US" sz="1200" dirty="0">
                          <a:solidFill>
                            <a:srgbClr val="000000"/>
                          </a:solidFill>
                          <a:latin typeface="Barlow 4"/>
                        </a:rPr>
                        <a:t>“Secure 6 new clients in the next three months by conducting weekly sales drives.”</a:t>
                      </a:r>
                    </a:p>
                  </a:txBody>
                  <a:tcPr marL="114300" marR="114300" marT="114300" marB="114300">
                    <a:lnL w="19050" cap="flat" cmpd="sng" algn="ctr">
                      <a:solidFill>
                        <a:srgbClr val="5B2C7D"/>
                      </a:solidFill>
                      <a:prstDash val="solid"/>
                      <a:round/>
                      <a:headEnd type="none" w="med" len="med"/>
                      <a:tailEnd type="none" w="med" len="med"/>
                    </a:lnL>
                    <a:lnR w="19050" cap="flat" cmpd="sng" algn="ctr">
                      <a:solidFill>
                        <a:srgbClr val="5B2C7D"/>
                      </a:solidFill>
                      <a:prstDash val="solid"/>
                      <a:round/>
                      <a:headEnd type="none" w="med" len="med"/>
                      <a:tailEnd type="none" w="med" len="med"/>
                    </a:lnR>
                    <a:lnT w="19050" cap="flat" cmpd="sng" algn="ctr">
                      <a:solidFill>
                        <a:srgbClr val="5B2C7D"/>
                      </a:solidFill>
                      <a:prstDash val="solid"/>
                      <a:round/>
                      <a:headEnd type="none" w="med" len="med"/>
                      <a:tailEnd type="none" w="med" len="med"/>
                    </a:lnT>
                    <a:lnB w="19050" cap="flat" cmpd="sng" algn="ctr">
                      <a:solidFill>
                        <a:srgbClr val="5B2C7D"/>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TextBox 8"/>
          <p:cNvSpPr txBox="1"/>
          <p:nvPr/>
        </p:nvSpPr>
        <p:spPr>
          <a:xfrm>
            <a:off x="567000" y="8075133"/>
            <a:ext cx="6426000" cy="412292"/>
          </a:xfrm>
          <a:prstGeom prst="rect">
            <a:avLst/>
          </a:prstGeom>
        </p:spPr>
        <p:txBody>
          <a:bodyPr lIns="0" tIns="0" rIns="0" bIns="0" rtlCol="0" anchor="t">
            <a:spAutoFit/>
          </a:bodyPr>
          <a:lstStyle/>
          <a:p>
            <a:pPr marL="259080" lvl="1" indent="-129540">
              <a:lnSpc>
                <a:spcPts val="1679"/>
              </a:lnSpc>
              <a:buFont typeface="Arial"/>
              <a:buChar char="•"/>
            </a:pPr>
            <a:r>
              <a:rPr lang="en-US" sz="1200" dirty="0">
                <a:solidFill>
                  <a:srgbClr val="000000"/>
                </a:solidFill>
                <a:latin typeface="Barlow 2"/>
              </a:rPr>
              <a:t>Include ‘Highlight benefits of funding outcomes e.g. Socio-economic: job creation’.</a:t>
            </a:r>
          </a:p>
          <a:p>
            <a:pPr>
              <a:lnSpc>
                <a:spcPts val="1679"/>
              </a:lnSpc>
            </a:pPr>
            <a:endParaRPr lang="en-US" sz="1200" dirty="0">
              <a:solidFill>
                <a:srgbClr val="000000"/>
              </a:solidFill>
              <a:latin typeface="Barlow 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567000" y="756000"/>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algn="ctr">
                        <a:lnSpc>
                          <a:spcPts val="4480"/>
                        </a:lnSpc>
                        <a:defRPr/>
                      </a:pPr>
                      <a:r>
                        <a:rPr lang="en-US" sz="3200" dirty="0">
                          <a:solidFill>
                            <a:srgbClr val="FFFFFF"/>
                          </a:solidFill>
                          <a:latin typeface="Barlow 1 Ultra-Bold"/>
                        </a:rPr>
                        <a:t>BUSINESS GROWTH STRATEGY</a:t>
                      </a:r>
                      <a:endParaRPr lang="en-US" sz="1100" dirty="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3" name="TextBox 3"/>
          <p:cNvSpPr txBox="1"/>
          <p:nvPr/>
        </p:nvSpPr>
        <p:spPr>
          <a:xfrm>
            <a:off x="567000" y="1750412"/>
            <a:ext cx="6426000" cy="497840"/>
          </a:xfrm>
          <a:prstGeom prst="rect">
            <a:avLst/>
          </a:prstGeom>
        </p:spPr>
        <p:txBody>
          <a:bodyPr lIns="0" tIns="0" rIns="0" bIns="0" rtlCol="0" anchor="t">
            <a:spAutoFit/>
          </a:bodyPr>
          <a:lstStyle/>
          <a:p>
            <a:pPr>
              <a:lnSpc>
                <a:spcPts val="1960"/>
              </a:lnSpc>
            </a:pPr>
            <a:r>
              <a:rPr lang="en-US" sz="1400" dirty="0">
                <a:solidFill>
                  <a:srgbClr val="000000"/>
                </a:solidFill>
                <a:latin typeface="Barlow 3 Bold"/>
              </a:rPr>
              <a:t>Example:</a:t>
            </a:r>
          </a:p>
          <a:p>
            <a:pPr>
              <a:lnSpc>
                <a:spcPts val="1960"/>
              </a:lnSpc>
            </a:pPr>
            <a:endParaRPr lang="en-US" sz="1400" dirty="0">
              <a:solidFill>
                <a:srgbClr val="000000"/>
              </a:solidFill>
              <a:latin typeface="Barlow 3 Bold"/>
            </a:endParaRPr>
          </a:p>
        </p:txBody>
      </p:sp>
      <p:sp>
        <p:nvSpPr>
          <p:cNvPr id="4" name="TextBox 4"/>
          <p:cNvSpPr txBox="1"/>
          <p:nvPr/>
        </p:nvSpPr>
        <p:spPr>
          <a:xfrm>
            <a:off x="567000" y="2091668"/>
            <a:ext cx="6426000" cy="198120"/>
          </a:xfrm>
          <a:prstGeom prst="rect">
            <a:avLst/>
          </a:prstGeom>
        </p:spPr>
        <p:txBody>
          <a:bodyPr lIns="0" tIns="0" rIns="0" bIns="0" rtlCol="0" anchor="t">
            <a:spAutoFit/>
          </a:bodyPr>
          <a:lstStyle/>
          <a:p>
            <a:pPr>
              <a:lnSpc>
                <a:spcPts val="1679"/>
              </a:lnSpc>
            </a:pPr>
            <a:r>
              <a:rPr lang="en-US" sz="1200" dirty="0">
                <a:solidFill>
                  <a:srgbClr val="000000"/>
                </a:solidFill>
                <a:latin typeface="Barlow 2"/>
              </a:rPr>
              <a:t>Sum up the strategy and include timeline (see table below for example)</a:t>
            </a:r>
          </a:p>
        </p:txBody>
      </p:sp>
      <p:graphicFrame>
        <p:nvGraphicFramePr>
          <p:cNvPr id="5" name="Table 5"/>
          <p:cNvGraphicFramePr>
            <a:graphicFrameLocks noGrp="1"/>
          </p:cNvGraphicFramePr>
          <p:nvPr/>
        </p:nvGraphicFramePr>
        <p:xfrm>
          <a:off x="567000" y="2392312"/>
          <a:ext cx="6426000" cy="3014342"/>
        </p:xfrm>
        <a:graphic>
          <a:graphicData uri="http://schemas.openxmlformats.org/drawingml/2006/table">
            <a:tbl>
              <a:tblPr/>
              <a:tblGrid>
                <a:gridCol w="3127697">
                  <a:extLst>
                    <a:ext uri="{9D8B030D-6E8A-4147-A177-3AD203B41FA5}">
                      <a16:colId xmlns:a16="http://schemas.microsoft.com/office/drawing/2014/main" val="20000"/>
                    </a:ext>
                  </a:extLst>
                </a:gridCol>
                <a:gridCol w="3298303">
                  <a:extLst>
                    <a:ext uri="{9D8B030D-6E8A-4147-A177-3AD203B41FA5}">
                      <a16:colId xmlns:a16="http://schemas.microsoft.com/office/drawing/2014/main" val="20001"/>
                    </a:ext>
                  </a:extLst>
                </a:gridCol>
              </a:tblGrid>
              <a:tr h="565549">
                <a:tc>
                  <a:txBody>
                    <a:bodyPr/>
                    <a:lstStyle/>
                    <a:p>
                      <a:pPr algn="l">
                        <a:lnSpc>
                          <a:spcPts val="2240"/>
                        </a:lnSpc>
                        <a:defRPr/>
                      </a:pPr>
                      <a:r>
                        <a:rPr lang="en-US" sz="1600" dirty="0">
                          <a:solidFill>
                            <a:srgbClr val="000000"/>
                          </a:solidFill>
                          <a:latin typeface="Barlow 5"/>
                        </a:rPr>
                        <a:t>Product/Service</a:t>
                      </a:r>
                      <a:endParaRPr lang="en-US" sz="1100" dirty="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dirty="0">
                          <a:solidFill>
                            <a:srgbClr val="000000"/>
                          </a:solidFill>
                          <a:latin typeface="Barlow 2"/>
                        </a:rPr>
                        <a:t>Type of product/service</a:t>
                      </a:r>
                      <a:endParaRPr lang="en-US" sz="1100" dirty="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0"/>
                  </a:ext>
                </a:extLst>
              </a:tr>
              <a:tr h="874523">
                <a:tc>
                  <a:txBody>
                    <a:bodyPr/>
                    <a:lstStyle/>
                    <a:p>
                      <a:pPr algn="l">
                        <a:lnSpc>
                          <a:spcPts val="2240"/>
                        </a:lnSpc>
                        <a:defRPr/>
                      </a:pPr>
                      <a:r>
                        <a:rPr lang="en-US" sz="1600" dirty="0">
                          <a:solidFill>
                            <a:srgbClr val="000000"/>
                          </a:solidFill>
                          <a:latin typeface="Barlow 5"/>
                        </a:rPr>
                        <a:t>Place</a:t>
                      </a:r>
                      <a:endParaRPr lang="en-US" sz="1100" dirty="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dirty="0">
                          <a:solidFill>
                            <a:srgbClr val="000000"/>
                          </a:solidFill>
                          <a:latin typeface="Barlow 2"/>
                        </a:rPr>
                        <a:t>How will the business’ products/services reach its target market?</a:t>
                      </a:r>
                      <a:endParaRPr lang="en-US" sz="1100" dirty="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1"/>
                  </a:ext>
                </a:extLst>
              </a:tr>
              <a:tr h="874523">
                <a:tc>
                  <a:txBody>
                    <a:bodyPr/>
                    <a:lstStyle/>
                    <a:p>
                      <a:pPr algn="l">
                        <a:lnSpc>
                          <a:spcPts val="2240"/>
                        </a:lnSpc>
                        <a:defRPr/>
                      </a:pPr>
                      <a:r>
                        <a:rPr lang="en-US" sz="1600" dirty="0">
                          <a:solidFill>
                            <a:srgbClr val="000000"/>
                          </a:solidFill>
                          <a:latin typeface="Barlow 5"/>
                        </a:rPr>
                        <a:t>Price</a:t>
                      </a:r>
                      <a:endParaRPr lang="en-US" sz="1100" dirty="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dirty="0">
                          <a:solidFill>
                            <a:srgbClr val="000000"/>
                          </a:solidFill>
                          <a:latin typeface="Barlow 2"/>
                        </a:rPr>
                        <a:t>How will the business determine the pricing of its products/services?</a:t>
                      </a:r>
                      <a:endParaRPr lang="en-US" sz="1100" dirty="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2"/>
                  </a:ext>
                </a:extLst>
              </a:tr>
              <a:tr h="699747">
                <a:tc>
                  <a:txBody>
                    <a:bodyPr/>
                    <a:lstStyle/>
                    <a:p>
                      <a:pPr algn="l">
                        <a:lnSpc>
                          <a:spcPts val="2240"/>
                        </a:lnSpc>
                        <a:defRPr/>
                      </a:pPr>
                      <a:r>
                        <a:rPr lang="en-US" sz="1600" dirty="0">
                          <a:solidFill>
                            <a:srgbClr val="000000"/>
                          </a:solidFill>
                          <a:latin typeface="Barlow 5"/>
                        </a:rPr>
                        <a:t>Promotion</a:t>
                      </a:r>
                      <a:endParaRPr lang="en-US" sz="1100" dirty="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dirty="0">
                          <a:solidFill>
                            <a:srgbClr val="000000"/>
                          </a:solidFill>
                          <a:latin typeface="Barlow 2"/>
                        </a:rPr>
                        <a:t>How will the business market its product/service?</a:t>
                      </a:r>
                      <a:endParaRPr lang="en-US" sz="1100" dirty="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6"/>
          <p:cNvSpPr txBox="1"/>
          <p:nvPr/>
        </p:nvSpPr>
        <p:spPr>
          <a:xfrm>
            <a:off x="567000" y="5642181"/>
            <a:ext cx="6426000" cy="497840"/>
          </a:xfrm>
          <a:prstGeom prst="rect">
            <a:avLst/>
          </a:prstGeom>
        </p:spPr>
        <p:txBody>
          <a:bodyPr lIns="0" tIns="0" rIns="0" bIns="0" rtlCol="0" anchor="t">
            <a:spAutoFit/>
          </a:bodyPr>
          <a:lstStyle/>
          <a:p>
            <a:pPr>
              <a:lnSpc>
                <a:spcPts val="1960"/>
              </a:lnSpc>
            </a:pPr>
            <a:r>
              <a:rPr lang="en-US" sz="1400" dirty="0">
                <a:solidFill>
                  <a:srgbClr val="000000"/>
                </a:solidFill>
                <a:latin typeface="Barlow 3 Bold"/>
              </a:rPr>
              <a:t>Sales Strategy</a:t>
            </a:r>
          </a:p>
          <a:p>
            <a:pPr>
              <a:lnSpc>
                <a:spcPts val="1960"/>
              </a:lnSpc>
            </a:pPr>
            <a:endParaRPr lang="en-US" sz="1400" dirty="0">
              <a:solidFill>
                <a:srgbClr val="000000"/>
              </a:solidFill>
              <a:latin typeface="Barlow 3 Bold"/>
            </a:endParaRPr>
          </a:p>
        </p:txBody>
      </p:sp>
      <p:sp>
        <p:nvSpPr>
          <p:cNvPr id="7" name="TextBox 7"/>
          <p:cNvSpPr txBox="1"/>
          <p:nvPr/>
        </p:nvSpPr>
        <p:spPr>
          <a:xfrm>
            <a:off x="567000" y="6028320"/>
            <a:ext cx="6426000" cy="2503170"/>
          </a:xfrm>
          <a:prstGeom prst="rect">
            <a:avLst/>
          </a:prstGeom>
        </p:spPr>
        <p:txBody>
          <a:bodyPr lIns="0" tIns="0" rIns="0" bIns="0" rtlCol="0" anchor="t">
            <a:spAutoFit/>
          </a:bodyPr>
          <a:lstStyle/>
          <a:p>
            <a:pPr marL="259080" lvl="1" indent="-129540">
              <a:lnSpc>
                <a:spcPts val="1679"/>
              </a:lnSpc>
              <a:buFont typeface="Arial"/>
              <a:buChar char="•"/>
            </a:pPr>
            <a:r>
              <a:rPr lang="en-US" sz="1200" dirty="0">
                <a:solidFill>
                  <a:srgbClr val="000000"/>
                </a:solidFill>
                <a:latin typeface="Barlow 2"/>
              </a:rPr>
              <a:t>What does the projected sales look like for the next five years?</a:t>
            </a:r>
          </a:p>
          <a:p>
            <a:pPr marL="259080" lvl="1" indent="-129540">
              <a:lnSpc>
                <a:spcPts val="1679"/>
              </a:lnSpc>
              <a:buFont typeface="Arial"/>
              <a:buChar char="•"/>
            </a:pPr>
            <a:r>
              <a:rPr lang="en-US" sz="1200" dirty="0">
                <a:solidFill>
                  <a:srgbClr val="000000"/>
                </a:solidFill>
                <a:latin typeface="Barlow 2"/>
              </a:rPr>
              <a:t>Assumptions used to project sales.</a:t>
            </a:r>
          </a:p>
          <a:p>
            <a:pPr marL="259080" lvl="1" indent="-129540">
              <a:lnSpc>
                <a:spcPts val="1679"/>
              </a:lnSpc>
              <a:buFont typeface="Arial"/>
              <a:buChar char="•"/>
            </a:pPr>
            <a:r>
              <a:rPr lang="en-US" sz="1200" dirty="0">
                <a:solidFill>
                  <a:srgbClr val="000000"/>
                </a:solidFill>
                <a:latin typeface="Barlow 2"/>
              </a:rPr>
              <a:t>Projected turnover levels need to be based on secured contracts, valid letter of intent and/or verifiable market research.</a:t>
            </a:r>
          </a:p>
          <a:p>
            <a:pPr marL="259080" lvl="1" indent="-129540">
              <a:lnSpc>
                <a:spcPts val="1679"/>
              </a:lnSpc>
              <a:buFont typeface="Arial"/>
              <a:buChar char="•"/>
            </a:pPr>
            <a:r>
              <a:rPr lang="en-US" sz="1200" dirty="0">
                <a:solidFill>
                  <a:srgbClr val="000000"/>
                </a:solidFill>
                <a:latin typeface="Barlow 2"/>
              </a:rPr>
              <a:t>Copies of all contracts with customers, letters of intent from customers (detailing volumes, prices and duration) and/or verifiable market research to be provided.</a:t>
            </a:r>
          </a:p>
          <a:p>
            <a:pPr marL="259080" lvl="1" indent="-129540">
              <a:lnSpc>
                <a:spcPts val="1679"/>
              </a:lnSpc>
              <a:buFont typeface="Arial"/>
              <a:buChar char="•"/>
            </a:pPr>
            <a:r>
              <a:rPr lang="en-US" sz="1200" dirty="0">
                <a:solidFill>
                  <a:srgbClr val="000000"/>
                </a:solidFill>
                <a:latin typeface="Barlow 2"/>
              </a:rPr>
              <a:t>Turnover levels projected without any marketing backup or based purely on verbal agreements will be significantly discounted, which could result in the business projections being non-viable.</a:t>
            </a:r>
          </a:p>
          <a:p>
            <a:pPr marL="259080" lvl="1" indent="-129540">
              <a:lnSpc>
                <a:spcPts val="1679"/>
              </a:lnSpc>
              <a:buFont typeface="Arial"/>
              <a:buChar char="•"/>
            </a:pPr>
            <a:r>
              <a:rPr lang="en-US" sz="1200" dirty="0">
                <a:solidFill>
                  <a:srgbClr val="000000"/>
                </a:solidFill>
                <a:latin typeface="Barlow 2"/>
              </a:rPr>
              <a:t>How seasonal are the sales expected to be?</a:t>
            </a:r>
          </a:p>
          <a:p>
            <a:pPr marL="259080" lvl="1" indent="-129540">
              <a:lnSpc>
                <a:spcPts val="1679"/>
              </a:lnSpc>
              <a:buFont typeface="Arial"/>
              <a:buChar char="•"/>
            </a:pPr>
            <a:r>
              <a:rPr lang="en-US" sz="1200" dirty="0">
                <a:solidFill>
                  <a:srgbClr val="000000"/>
                </a:solidFill>
                <a:latin typeface="Barlow 2"/>
              </a:rPr>
              <a:t>How does the business plan to reach these sales figures?</a:t>
            </a:r>
          </a:p>
          <a:p>
            <a:pPr>
              <a:lnSpc>
                <a:spcPts val="1679"/>
              </a:lnSpc>
            </a:pPr>
            <a:endParaRPr lang="en-US" sz="1200" dirty="0">
              <a:solidFill>
                <a:srgbClr val="000000"/>
              </a:solidFill>
              <a:latin typeface="Barlow 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567000" y="756000"/>
          <a:ext cx="6426000" cy="863681"/>
        </p:xfrm>
        <a:graphic>
          <a:graphicData uri="http://schemas.openxmlformats.org/drawingml/2006/table">
            <a:tbl>
              <a:tblPr/>
              <a:tblGrid>
                <a:gridCol w="6426000">
                  <a:extLst>
                    <a:ext uri="{9D8B030D-6E8A-4147-A177-3AD203B41FA5}">
                      <a16:colId xmlns:a16="http://schemas.microsoft.com/office/drawing/2014/main" val="20000"/>
                    </a:ext>
                  </a:extLst>
                </a:gridCol>
              </a:tblGrid>
              <a:tr h="863681">
                <a:tc>
                  <a:txBody>
                    <a:bodyPr/>
                    <a:lstStyle/>
                    <a:p>
                      <a:pPr algn="ctr">
                        <a:lnSpc>
                          <a:spcPts val="4480"/>
                        </a:lnSpc>
                        <a:defRPr/>
                      </a:pPr>
                      <a:r>
                        <a:rPr lang="en-US" sz="3200" dirty="0">
                          <a:solidFill>
                            <a:srgbClr val="FFFFFF"/>
                          </a:solidFill>
                          <a:latin typeface="Barlow 1 Ultra-Bold"/>
                        </a:rPr>
                        <a:t>BUSINESS RISKS</a:t>
                      </a:r>
                      <a:endParaRPr lang="en-US" sz="1100" dirty="0"/>
                    </a:p>
                  </a:txBody>
                  <a:tcPr marL="76200" marR="76200" marT="76200" marB="76200">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1BB445"/>
                      </a:solidFill>
                      <a:prstDash val="solid"/>
                      <a:round/>
                      <a:headEnd type="none" w="med" len="med"/>
                      <a:tailEnd type="none" w="med" len="med"/>
                    </a:lnB>
                    <a:solidFill>
                      <a:srgbClr val="5B2C7D"/>
                    </a:solidFill>
                  </a:tcPr>
                </a:tc>
                <a:extLst>
                  <a:ext uri="{0D108BD9-81ED-4DB2-BD59-A6C34878D82A}">
                    <a16:rowId xmlns:a16="http://schemas.microsoft.com/office/drawing/2014/main" val="10000"/>
                  </a:ext>
                </a:extLst>
              </a:tr>
            </a:tbl>
          </a:graphicData>
        </a:graphic>
      </p:graphicFrame>
      <p:sp>
        <p:nvSpPr>
          <p:cNvPr id="3" name="TextBox 3"/>
          <p:cNvSpPr txBox="1"/>
          <p:nvPr/>
        </p:nvSpPr>
        <p:spPr>
          <a:xfrm>
            <a:off x="567000" y="1771492"/>
            <a:ext cx="6426000" cy="415290"/>
          </a:xfrm>
          <a:prstGeom prst="rect">
            <a:avLst/>
          </a:prstGeom>
        </p:spPr>
        <p:txBody>
          <a:bodyPr lIns="0" tIns="0" rIns="0" bIns="0" rtlCol="0" anchor="t">
            <a:spAutoFit/>
          </a:bodyPr>
          <a:lstStyle/>
          <a:p>
            <a:pPr>
              <a:lnSpc>
                <a:spcPts val="3359"/>
              </a:lnSpc>
            </a:pPr>
            <a:r>
              <a:rPr lang="en-US" sz="2400" dirty="0">
                <a:solidFill>
                  <a:srgbClr val="000000"/>
                </a:solidFill>
                <a:latin typeface="Barlow 5"/>
              </a:rPr>
              <a:t>External</a:t>
            </a:r>
          </a:p>
        </p:txBody>
      </p:sp>
      <p:graphicFrame>
        <p:nvGraphicFramePr>
          <p:cNvPr id="4" name="Table 4"/>
          <p:cNvGraphicFramePr>
            <a:graphicFrameLocks noGrp="1"/>
          </p:cNvGraphicFramePr>
          <p:nvPr/>
        </p:nvGraphicFramePr>
        <p:xfrm>
          <a:off x="567000" y="2271120"/>
          <a:ext cx="6426000" cy="2916745"/>
        </p:xfrm>
        <a:graphic>
          <a:graphicData uri="http://schemas.openxmlformats.org/drawingml/2006/table">
            <a:tbl>
              <a:tblPr/>
              <a:tblGrid>
                <a:gridCol w="1481583">
                  <a:extLst>
                    <a:ext uri="{9D8B030D-6E8A-4147-A177-3AD203B41FA5}">
                      <a16:colId xmlns:a16="http://schemas.microsoft.com/office/drawing/2014/main" val="20000"/>
                    </a:ext>
                  </a:extLst>
                </a:gridCol>
                <a:gridCol w="4944417">
                  <a:extLst>
                    <a:ext uri="{9D8B030D-6E8A-4147-A177-3AD203B41FA5}">
                      <a16:colId xmlns:a16="http://schemas.microsoft.com/office/drawing/2014/main" val="20001"/>
                    </a:ext>
                  </a:extLst>
                </a:gridCol>
              </a:tblGrid>
              <a:tr h="699896">
                <a:tc>
                  <a:txBody>
                    <a:bodyPr/>
                    <a:lstStyle/>
                    <a:p>
                      <a:pPr algn="l">
                        <a:lnSpc>
                          <a:spcPts val="2100"/>
                        </a:lnSpc>
                        <a:defRPr/>
                      </a:pPr>
                      <a:r>
                        <a:rPr lang="en-US" sz="1500" dirty="0">
                          <a:solidFill>
                            <a:srgbClr val="000000"/>
                          </a:solidFill>
                          <a:latin typeface="Barlow 5"/>
                        </a:rPr>
                        <a:t>Political</a:t>
                      </a:r>
                      <a:endParaRPr lang="en-US" sz="1100" dirty="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dirty="0">
                          <a:solidFill>
                            <a:srgbClr val="000000"/>
                          </a:solidFill>
                          <a:latin typeface="Barlow 2"/>
                        </a:rPr>
                        <a:t>What social and/or political trends will have an impact on the business, its profitability and eventual success?</a:t>
                      </a:r>
                      <a:endParaRPr lang="en-US" sz="1100" dirty="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0"/>
                  </a:ext>
                </a:extLst>
              </a:tr>
              <a:tr h="699896">
                <a:tc>
                  <a:txBody>
                    <a:bodyPr/>
                    <a:lstStyle/>
                    <a:p>
                      <a:pPr algn="l">
                        <a:lnSpc>
                          <a:spcPts val="2100"/>
                        </a:lnSpc>
                        <a:defRPr/>
                      </a:pPr>
                      <a:r>
                        <a:rPr lang="en-US" sz="1500" dirty="0">
                          <a:solidFill>
                            <a:srgbClr val="000000"/>
                          </a:solidFill>
                          <a:latin typeface="Barlow 5"/>
                        </a:rPr>
                        <a:t>Economic</a:t>
                      </a:r>
                      <a:endParaRPr lang="en-US" sz="1100" dirty="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dirty="0">
                          <a:solidFill>
                            <a:srgbClr val="000000"/>
                          </a:solidFill>
                          <a:latin typeface="Barlow 2"/>
                        </a:rPr>
                        <a:t>What social and/or political trends will have an impact on the business, its profitability and eventual success?</a:t>
                      </a:r>
                      <a:endParaRPr lang="en-US" sz="1100" dirty="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1"/>
                  </a:ext>
                </a:extLst>
              </a:tr>
              <a:tr h="699896">
                <a:tc>
                  <a:txBody>
                    <a:bodyPr/>
                    <a:lstStyle/>
                    <a:p>
                      <a:pPr algn="l">
                        <a:lnSpc>
                          <a:spcPts val="2100"/>
                        </a:lnSpc>
                        <a:defRPr/>
                      </a:pPr>
                      <a:r>
                        <a:rPr lang="en-US" sz="1500" dirty="0">
                          <a:solidFill>
                            <a:srgbClr val="000000"/>
                          </a:solidFill>
                          <a:latin typeface="Barlow 5"/>
                        </a:rPr>
                        <a:t>Social</a:t>
                      </a:r>
                      <a:endParaRPr lang="en-US" sz="1100" dirty="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dirty="0">
                          <a:solidFill>
                            <a:srgbClr val="000000"/>
                          </a:solidFill>
                          <a:latin typeface="Barlow 2"/>
                        </a:rPr>
                        <a:t>What social and/or political trends will have an impact on the business, its profitability and eventual success?</a:t>
                      </a:r>
                      <a:endParaRPr lang="en-US" sz="1100" dirty="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2"/>
                  </a:ext>
                </a:extLst>
              </a:tr>
              <a:tr h="817057">
                <a:tc>
                  <a:txBody>
                    <a:bodyPr/>
                    <a:lstStyle/>
                    <a:p>
                      <a:pPr algn="l">
                        <a:lnSpc>
                          <a:spcPts val="2100"/>
                        </a:lnSpc>
                        <a:defRPr/>
                      </a:pPr>
                      <a:r>
                        <a:rPr lang="en-US" sz="1500" dirty="0">
                          <a:solidFill>
                            <a:srgbClr val="000000"/>
                          </a:solidFill>
                          <a:latin typeface="Barlow 5"/>
                        </a:rPr>
                        <a:t>Technological</a:t>
                      </a:r>
                      <a:endParaRPr lang="en-US" sz="1100" dirty="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tc>
                  <a:txBody>
                    <a:bodyPr/>
                    <a:lstStyle/>
                    <a:p>
                      <a:pPr algn="l">
                        <a:lnSpc>
                          <a:spcPts val="1679"/>
                        </a:lnSpc>
                        <a:defRPr/>
                      </a:pPr>
                      <a:r>
                        <a:rPr lang="en-US" sz="1200" dirty="0">
                          <a:solidFill>
                            <a:srgbClr val="000000"/>
                          </a:solidFill>
                          <a:latin typeface="Barlow 2"/>
                        </a:rPr>
                        <a:t>What technological developments will influence the business? What technological developments will influence the business?</a:t>
                      </a:r>
                      <a:endParaRPr lang="en-US" sz="1100" dirty="0"/>
                    </a:p>
                  </a:txBody>
                  <a:tcPr marL="114300" marR="114300" marT="114300" marB="114300">
                    <a:lnL w="19050" cap="flat" cmpd="sng" algn="ctr">
                      <a:solidFill>
                        <a:srgbClr val="DBDBDB"/>
                      </a:solidFill>
                      <a:prstDash val="solid"/>
                      <a:round/>
                      <a:headEnd type="none" w="med" len="med"/>
                      <a:tailEnd type="none" w="med" len="med"/>
                    </a:lnL>
                    <a:lnR w="19050" cap="flat" cmpd="sng" algn="ctr">
                      <a:solidFill>
                        <a:srgbClr val="DBDBDB"/>
                      </a:solidFill>
                      <a:prstDash val="solid"/>
                      <a:round/>
                      <a:headEnd type="none" w="med" len="med"/>
                      <a:tailEnd type="none" w="med" len="med"/>
                    </a:lnR>
                    <a:lnT w="19050" cap="flat" cmpd="sng" algn="ctr">
                      <a:solidFill>
                        <a:srgbClr val="DBDBDB"/>
                      </a:solidFill>
                      <a:prstDash val="solid"/>
                      <a:round/>
                      <a:headEnd type="none" w="med" len="med"/>
                      <a:tailEnd type="none" w="med" len="med"/>
                    </a:lnT>
                    <a:lnB w="19050" cap="flat" cmpd="sng" algn="ctr">
                      <a:solidFill>
                        <a:srgbClr val="DBDBDB"/>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5"/>
          <p:cNvSpPr txBox="1"/>
          <p:nvPr/>
        </p:nvSpPr>
        <p:spPr>
          <a:xfrm>
            <a:off x="567000" y="5288850"/>
            <a:ext cx="6426000" cy="415290"/>
          </a:xfrm>
          <a:prstGeom prst="rect">
            <a:avLst/>
          </a:prstGeom>
        </p:spPr>
        <p:txBody>
          <a:bodyPr lIns="0" tIns="0" rIns="0" bIns="0" rtlCol="0" anchor="t">
            <a:spAutoFit/>
          </a:bodyPr>
          <a:lstStyle/>
          <a:p>
            <a:pPr>
              <a:lnSpc>
                <a:spcPts val="3359"/>
              </a:lnSpc>
            </a:pPr>
            <a:r>
              <a:rPr lang="en-US" sz="2400" dirty="0">
                <a:solidFill>
                  <a:srgbClr val="000000"/>
                </a:solidFill>
                <a:latin typeface="Barlow 5"/>
              </a:rPr>
              <a:t>Internal</a:t>
            </a:r>
          </a:p>
        </p:txBody>
      </p:sp>
      <p:sp>
        <p:nvSpPr>
          <p:cNvPr id="6" name="TextBox 6"/>
          <p:cNvSpPr txBox="1"/>
          <p:nvPr/>
        </p:nvSpPr>
        <p:spPr>
          <a:xfrm>
            <a:off x="567000" y="5847015"/>
            <a:ext cx="6426000" cy="198120"/>
          </a:xfrm>
          <a:prstGeom prst="rect">
            <a:avLst/>
          </a:prstGeom>
        </p:spPr>
        <p:txBody>
          <a:bodyPr lIns="0" tIns="0" rIns="0" bIns="0" rtlCol="0" anchor="t">
            <a:spAutoFit/>
          </a:bodyPr>
          <a:lstStyle/>
          <a:p>
            <a:pPr>
              <a:lnSpc>
                <a:spcPts val="1679"/>
              </a:lnSpc>
            </a:pPr>
            <a:r>
              <a:rPr lang="en-US" sz="1200" dirty="0">
                <a:solidFill>
                  <a:srgbClr val="000000"/>
                </a:solidFill>
                <a:latin typeface="Barlow 2"/>
              </a:rPr>
              <a:t>Sum up the strategy and include timeline (see table below for example)</a:t>
            </a:r>
          </a:p>
        </p:txBody>
      </p:sp>
      <p:sp>
        <p:nvSpPr>
          <p:cNvPr id="7" name="Freeform 7"/>
          <p:cNvSpPr/>
          <p:nvPr/>
        </p:nvSpPr>
        <p:spPr>
          <a:xfrm>
            <a:off x="1148131" y="6254685"/>
            <a:ext cx="5263738" cy="3158243"/>
          </a:xfrm>
          <a:custGeom>
            <a:avLst/>
            <a:gdLst/>
            <a:ahLst/>
            <a:cxnLst/>
            <a:rect l="l" t="t" r="r" b="b"/>
            <a:pathLst>
              <a:path w="5263738" h="3158243">
                <a:moveTo>
                  <a:pt x="0" y="0"/>
                </a:moveTo>
                <a:lnTo>
                  <a:pt x="5263738" y="0"/>
                </a:lnTo>
                <a:lnTo>
                  <a:pt x="5263738" y="3158243"/>
                </a:lnTo>
                <a:lnTo>
                  <a:pt x="0" y="3158243"/>
                </a:lnTo>
                <a:lnTo>
                  <a:pt x="0" y="0"/>
                </a:lnTo>
                <a:close/>
              </a:path>
            </a:pathLst>
          </a:custGeom>
          <a:blipFill>
            <a:blip r:embed="rId2"/>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1534</Words>
  <Application>Microsoft Office PowerPoint</Application>
  <PresentationFormat>Custom</PresentationFormat>
  <Paragraphs>183</Paragraphs>
  <Slides>11</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11</vt:i4>
      </vt:variant>
    </vt:vector>
  </HeadingPairs>
  <TitlesOfParts>
    <vt:vector size="27" baseType="lpstr">
      <vt:lpstr>Barlow 2</vt:lpstr>
      <vt:lpstr>Barlow 1 Ultra-Bold</vt:lpstr>
      <vt:lpstr>Barlow 3 Bold</vt:lpstr>
      <vt:lpstr>Barlow 2 Bold</vt:lpstr>
      <vt:lpstr>Barlow 5</vt:lpstr>
      <vt:lpstr>TT Norms Bold</vt:lpstr>
      <vt:lpstr>Barlow 3</vt:lpstr>
      <vt:lpstr>Source Serif Pro</vt:lpstr>
      <vt:lpstr>Barlow 1</vt:lpstr>
      <vt:lpstr>Calibri</vt:lpstr>
      <vt:lpstr>Source Sans Pro Bold</vt:lpstr>
      <vt:lpstr>Source Sans Pro</vt:lpstr>
      <vt:lpstr>Barlow 2 Medium</vt:lpstr>
      <vt:lpstr>Arial</vt:lpstr>
      <vt:lpstr>Barlow 4</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Funding Proposal Template</dc:title>
  <dc:creator>yandaconsulting</dc:creator>
  <cp:lastModifiedBy>Reabetswe Mabine</cp:lastModifiedBy>
  <cp:revision>8</cp:revision>
  <dcterms:created xsi:type="dcterms:W3CDTF">2006-08-16T00:00:00Z</dcterms:created>
  <dcterms:modified xsi:type="dcterms:W3CDTF">2024-03-27T07:01:13Z</dcterms:modified>
  <dc:identifier>DAGAPOTN4uc</dc:identifier>
</cp:coreProperties>
</file>