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7556500" cy="10693400"/>
  <p:notesSz cx="6858000" cy="9144000"/>
  <p:embeddedFontLst>
    <p:embeddedFont>
      <p:font typeface="Barlow 2" panose="020B0604020202020204" charset="0"/>
      <p:regular r:id="rId6"/>
    </p:embeddedFont>
    <p:embeddedFont>
      <p:font typeface="Barlow 2 Bold" panose="020B0604020202020204" charset="0"/>
      <p:regular r:id="rId7"/>
    </p:embeddedFont>
    <p:embeddedFont>
      <p:font typeface="Barlow 3" panose="020B0604020202020204" charset="0"/>
      <p:regular r:id="rId8"/>
    </p:embeddedFont>
    <p:embeddedFont>
      <p:font typeface="Barlow 4 Semi-Bold" panose="020B0604020202020204" charset="0"/>
      <p:regular r:id="rId9"/>
    </p:embeddedFont>
    <p:embeddedFont>
      <p:font typeface="Calibri" panose="020F0502020204030204" pitchFamily="34"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17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7DDA6B-25D8-4236-88B1-EC482C3BBD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3" t="4082"/>
          <a:stretch/>
        </p:blipFill>
        <p:spPr>
          <a:xfrm>
            <a:off x="0" y="0"/>
            <a:ext cx="3060549" cy="6878484"/>
          </a:xfrm>
          <a:prstGeom prst="rect">
            <a:avLst/>
          </a:prstGeom>
        </p:spPr>
      </p:pic>
      <p:sp>
        <p:nvSpPr>
          <p:cNvPr id="2" name="TextBox 2"/>
          <p:cNvSpPr txBox="1"/>
          <p:nvPr/>
        </p:nvSpPr>
        <p:spPr>
          <a:xfrm>
            <a:off x="415487" y="7135259"/>
            <a:ext cx="6388513" cy="1455420"/>
          </a:xfrm>
          <a:prstGeom prst="rect">
            <a:avLst/>
          </a:prstGeom>
        </p:spPr>
        <p:txBody>
          <a:bodyPr lIns="0" tIns="0" rIns="0" bIns="0" rtlCol="0" anchor="t">
            <a:spAutoFit/>
          </a:bodyPr>
          <a:lstStyle/>
          <a:p>
            <a:pPr>
              <a:lnSpc>
                <a:spcPts val="5880"/>
              </a:lnSpc>
            </a:pPr>
            <a:r>
              <a:rPr lang="en-US" sz="4200">
                <a:solidFill>
                  <a:srgbClr val="050708"/>
                </a:solidFill>
                <a:latin typeface="Barlow 1"/>
              </a:rPr>
              <a:t>Client Referral Request Template </a:t>
            </a:r>
          </a:p>
        </p:txBody>
      </p:sp>
      <p:sp>
        <p:nvSpPr>
          <p:cNvPr id="5" name="TextBox 5"/>
          <p:cNvSpPr txBox="1"/>
          <p:nvPr/>
        </p:nvSpPr>
        <p:spPr>
          <a:xfrm rot="5400000">
            <a:off x="-1813512" y="1003156"/>
            <a:ext cx="6162532" cy="3669508"/>
          </a:xfrm>
          <a:prstGeom prst="rect">
            <a:avLst/>
          </a:prstGeom>
        </p:spPr>
        <p:txBody>
          <a:bodyPr lIns="50800" tIns="50800" rIns="50800" bIns="50800" rtlCol="0" anchor="ctr"/>
          <a:lstStyle/>
          <a:p>
            <a:pPr algn="ctr">
              <a:lnSpc>
                <a:spcPts val="1679"/>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B5E6D3-752B-49C6-9709-776725B232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837" t="9793"/>
          <a:stretch/>
        </p:blipFill>
        <p:spPr>
          <a:xfrm>
            <a:off x="0" y="0"/>
            <a:ext cx="594018" cy="2047176"/>
          </a:xfrm>
          <a:prstGeom prst="rect">
            <a:avLst/>
          </a:prstGeom>
        </p:spPr>
      </p:pic>
      <p:sp>
        <p:nvSpPr>
          <p:cNvPr id="2" name="TextBox 2"/>
          <p:cNvSpPr txBox="1"/>
          <p:nvPr/>
        </p:nvSpPr>
        <p:spPr>
          <a:xfrm>
            <a:off x="551563" y="3822700"/>
            <a:ext cx="6453373" cy="3190875"/>
          </a:xfrm>
          <a:prstGeom prst="rect">
            <a:avLst/>
          </a:prstGeom>
        </p:spPr>
        <p:txBody>
          <a:bodyPr lIns="0" tIns="0" rIns="0" bIns="0" rtlCol="0" anchor="t">
            <a:spAutoFit/>
          </a:bodyPr>
          <a:lstStyle/>
          <a:p>
            <a:pPr algn="just">
              <a:lnSpc>
                <a:spcPts val="2100"/>
              </a:lnSpc>
            </a:pPr>
            <a:r>
              <a:rPr lang="en-US" sz="1500" dirty="0">
                <a:solidFill>
                  <a:srgbClr val="000000"/>
                </a:solidFill>
                <a:latin typeface="Barlow 3"/>
              </a:rPr>
              <a:t>This template can be used as a guide for requesting referrals from your company’s existing clients. It includes explanations for each section and customizable sample text. </a:t>
            </a:r>
          </a:p>
          <a:p>
            <a:pPr algn="just">
              <a:lnSpc>
                <a:spcPts val="2100"/>
              </a:lnSpc>
            </a:pPr>
            <a:endParaRPr lang="en-US" sz="1500" dirty="0">
              <a:solidFill>
                <a:srgbClr val="000000"/>
              </a:solidFill>
              <a:latin typeface="Barlow 3"/>
            </a:endParaRPr>
          </a:p>
          <a:p>
            <a:pPr algn="just">
              <a:lnSpc>
                <a:spcPts val="2100"/>
              </a:lnSpc>
            </a:pPr>
            <a:r>
              <a:rPr lang="en-US" sz="1500" dirty="0">
                <a:solidFill>
                  <a:srgbClr val="000000"/>
                </a:solidFill>
                <a:latin typeface="Barlow 3"/>
              </a:rPr>
              <a:t>Change the words in brackets to suit your company’s products, services and industry. </a:t>
            </a:r>
          </a:p>
          <a:p>
            <a:pPr algn="just">
              <a:lnSpc>
                <a:spcPts val="2100"/>
              </a:lnSpc>
            </a:pPr>
            <a:endParaRPr lang="en-US" sz="1500" dirty="0">
              <a:solidFill>
                <a:srgbClr val="000000"/>
              </a:solidFill>
              <a:latin typeface="Barlow 3"/>
            </a:endParaRPr>
          </a:p>
          <a:p>
            <a:pPr algn="just">
              <a:lnSpc>
                <a:spcPts val="2100"/>
              </a:lnSpc>
            </a:pPr>
            <a:r>
              <a:rPr lang="en-US" sz="1500" dirty="0">
                <a:solidFill>
                  <a:srgbClr val="000000"/>
                </a:solidFill>
                <a:latin typeface="Barlow 3"/>
              </a:rPr>
              <a:t>You may change elements on the template to suit your brand or copy and paste the text to send as an email. </a:t>
            </a:r>
          </a:p>
          <a:p>
            <a:pPr algn="just">
              <a:lnSpc>
                <a:spcPts val="2100"/>
              </a:lnSpc>
            </a:pPr>
            <a:endParaRPr lang="en-US" sz="1500" dirty="0">
              <a:solidFill>
                <a:srgbClr val="000000"/>
              </a:solidFill>
              <a:latin typeface="Barlow 3"/>
            </a:endParaRPr>
          </a:p>
          <a:p>
            <a:pPr algn="just">
              <a:lnSpc>
                <a:spcPts val="2100"/>
              </a:lnSpc>
            </a:pPr>
            <a:r>
              <a:rPr lang="en-US" sz="1500" dirty="0">
                <a:solidFill>
                  <a:srgbClr val="000000"/>
                </a:solidFill>
                <a:latin typeface="Barlow 3"/>
              </a:rPr>
              <a:t>(When sending, REMOVE this slide)</a:t>
            </a:r>
          </a:p>
          <a:p>
            <a:pPr algn="just">
              <a:lnSpc>
                <a:spcPts val="2100"/>
              </a:lnSpc>
            </a:pPr>
            <a:endParaRPr lang="en-US" sz="1500" dirty="0">
              <a:solidFill>
                <a:srgbClr val="000000"/>
              </a:solidFill>
              <a:latin typeface="Barlow 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6000" y="717900"/>
            <a:ext cx="6453373" cy="10520680"/>
          </a:xfrm>
          <a:prstGeom prst="rect">
            <a:avLst/>
          </a:prstGeom>
        </p:spPr>
        <p:txBody>
          <a:bodyPr lIns="0" tIns="0" rIns="0" bIns="0" rtlCol="0" anchor="t">
            <a:spAutoFit/>
          </a:bodyPr>
          <a:lstStyle/>
          <a:p>
            <a:pPr algn="just">
              <a:lnSpc>
                <a:spcPts val="1819"/>
              </a:lnSpc>
            </a:pPr>
            <a:r>
              <a:rPr lang="en-US" sz="1400" b="1" dirty="0">
                <a:solidFill>
                  <a:srgbClr val="000000"/>
                </a:solidFill>
                <a:latin typeface="Barlow 2"/>
              </a:rPr>
              <a:t>Guide to Using the Client Referral Request Template</a:t>
            </a:r>
            <a:r>
              <a:rPr lang="en-US" sz="1299" b="1" dirty="0">
                <a:solidFill>
                  <a:srgbClr val="000000"/>
                </a:solidFill>
                <a:latin typeface="Barlow 2"/>
              </a:rPr>
              <a:t>:</a:t>
            </a:r>
          </a:p>
          <a:p>
            <a:pPr algn="just">
              <a:lnSpc>
                <a:spcPts val="1819"/>
              </a:lnSpc>
            </a:pPr>
            <a:endParaRPr lang="en-US" sz="1299" dirty="0">
              <a:solidFill>
                <a:srgbClr val="000000"/>
              </a:solidFill>
              <a:latin typeface="Barlow 2"/>
            </a:endParaRPr>
          </a:p>
          <a:p>
            <a:pPr algn="just">
              <a:lnSpc>
                <a:spcPts val="1819"/>
              </a:lnSpc>
            </a:pPr>
            <a:r>
              <a:rPr lang="en-US" sz="1299" dirty="0">
                <a:solidFill>
                  <a:srgbClr val="000000"/>
                </a:solidFill>
                <a:latin typeface="Barlow 2"/>
              </a:rPr>
              <a:t>1. Customize the Subject Line:</a:t>
            </a:r>
          </a:p>
          <a:p>
            <a:pPr algn="just">
              <a:lnSpc>
                <a:spcPts val="1819"/>
              </a:lnSpc>
            </a:pPr>
            <a:r>
              <a:rPr lang="en-US" sz="1299" dirty="0">
                <a:solidFill>
                  <a:srgbClr val="000000"/>
                </a:solidFill>
                <a:latin typeface="Barlow 3"/>
              </a:rPr>
              <a:t>Replace “[Business and Product/Service/Solution]” with the specific details of your business and the product or service you're referring to. This makes the email subject more engaging and relevant to the recipient.</a:t>
            </a:r>
          </a:p>
          <a:p>
            <a:pPr algn="just">
              <a:lnSpc>
                <a:spcPts val="1819"/>
              </a:lnSpc>
            </a:pPr>
            <a:endParaRPr lang="en-US" sz="1299" dirty="0">
              <a:solidFill>
                <a:srgbClr val="000000"/>
              </a:solidFill>
              <a:latin typeface="Barlow 3"/>
            </a:endParaRPr>
          </a:p>
          <a:p>
            <a:pPr algn="just">
              <a:lnSpc>
                <a:spcPts val="1819"/>
              </a:lnSpc>
            </a:pPr>
            <a:r>
              <a:rPr lang="en-US" sz="1299" dirty="0">
                <a:solidFill>
                  <a:srgbClr val="000000"/>
                </a:solidFill>
                <a:latin typeface="Barlow 2"/>
              </a:rPr>
              <a:t>2. Personalize the Greeting: </a:t>
            </a:r>
          </a:p>
          <a:p>
            <a:pPr algn="just">
              <a:lnSpc>
                <a:spcPts val="1819"/>
              </a:lnSpc>
            </a:pPr>
            <a:r>
              <a:rPr lang="en-US" sz="1299" dirty="0">
                <a:solidFill>
                  <a:srgbClr val="000000"/>
                </a:solidFill>
                <a:latin typeface="Barlow 3"/>
              </a:rPr>
              <a:t>Insert the name of the customer or client you're addressing to add a touch of warmth and indicate that the message is tailored specifically to them.</a:t>
            </a:r>
          </a:p>
          <a:p>
            <a:pPr algn="just">
              <a:lnSpc>
                <a:spcPts val="1819"/>
              </a:lnSpc>
            </a:pPr>
            <a:endParaRPr lang="en-US" sz="1299" dirty="0">
              <a:solidFill>
                <a:srgbClr val="000000"/>
              </a:solidFill>
              <a:latin typeface="Barlow 3"/>
            </a:endParaRPr>
          </a:p>
          <a:p>
            <a:pPr algn="just">
              <a:lnSpc>
                <a:spcPts val="1819"/>
              </a:lnSpc>
            </a:pPr>
            <a:r>
              <a:rPr lang="en-US" sz="1299" dirty="0">
                <a:solidFill>
                  <a:srgbClr val="000000"/>
                </a:solidFill>
                <a:latin typeface="Barlow 2"/>
              </a:rPr>
              <a:t>3. Express Gratitude and Assurance: </a:t>
            </a:r>
          </a:p>
          <a:p>
            <a:pPr algn="just">
              <a:lnSpc>
                <a:spcPts val="1819"/>
              </a:lnSpc>
            </a:pPr>
            <a:r>
              <a:rPr lang="en-US" sz="1299" dirty="0">
                <a:solidFill>
                  <a:srgbClr val="000000"/>
                </a:solidFill>
                <a:latin typeface="Barlow 3"/>
              </a:rPr>
              <a:t>Begin the email by expressing gratitude for the recipient's past experience with your product or service. Reassure them of your commitment to delivering quality and facilitating their success. This sets a positive tone for the rest of the message.</a:t>
            </a:r>
          </a:p>
          <a:p>
            <a:pPr algn="just">
              <a:lnSpc>
                <a:spcPts val="1819"/>
              </a:lnSpc>
            </a:pPr>
            <a:endParaRPr lang="en-US" sz="1299" dirty="0">
              <a:solidFill>
                <a:srgbClr val="000000"/>
              </a:solidFill>
              <a:latin typeface="Barlow 3"/>
            </a:endParaRPr>
          </a:p>
          <a:p>
            <a:pPr algn="just">
              <a:lnSpc>
                <a:spcPts val="1819"/>
              </a:lnSpc>
            </a:pPr>
            <a:r>
              <a:rPr lang="en-US" sz="1299" dirty="0">
                <a:solidFill>
                  <a:srgbClr val="000000"/>
                </a:solidFill>
                <a:latin typeface="Barlow 2"/>
              </a:rPr>
              <a:t>4. Highlight the Purpose: </a:t>
            </a:r>
          </a:p>
          <a:p>
            <a:pPr algn="just">
              <a:lnSpc>
                <a:spcPts val="1819"/>
              </a:lnSpc>
            </a:pPr>
            <a:r>
              <a:rPr lang="en-US" sz="1299" dirty="0">
                <a:solidFill>
                  <a:srgbClr val="000000"/>
                </a:solidFill>
                <a:latin typeface="Barlow 3"/>
              </a:rPr>
              <a:t>Clearly state that the purpose of the email is to request referrals. Emphasize that you're aiming to extend the same value and excellence experienced by your client to their network.</a:t>
            </a:r>
          </a:p>
          <a:p>
            <a:pPr algn="just">
              <a:lnSpc>
                <a:spcPts val="1819"/>
              </a:lnSpc>
            </a:pPr>
            <a:endParaRPr lang="en-US" sz="1299" dirty="0">
              <a:solidFill>
                <a:srgbClr val="000000"/>
              </a:solidFill>
              <a:latin typeface="Barlow 3"/>
            </a:endParaRPr>
          </a:p>
          <a:p>
            <a:pPr algn="just">
              <a:lnSpc>
                <a:spcPts val="1819"/>
              </a:lnSpc>
            </a:pPr>
            <a:r>
              <a:rPr lang="en-US" sz="1299" dirty="0">
                <a:solidFill>
                  <a:srgbClr val="000000"/>
                </a:solidFill>
                <a:latin typeface="Barlow 2"/>
              </a:rPr>
              <a:t>5. Describe Ideal Referrals: </a:t>
            </a:r>
          </a:p>
          <a:p>
            <a:pPr algn="just">
              <a:lnSpc>
                <a:spcPts val="1819"/>
              </a:lnSpc>
            </a:pPr>
            <a:r>
              <a:rPr lang="en-US" sz="1299" dirty="0">
                <a:solidFill>
                  <a:srgbClr val="000000"/>
                </a:solidFill>
                <a:latin typeface="Barlow 3"/>
              </a:rPr>
              <a:t>Provide a brief description of the type of individuals or businesses you're seeking referrals from. This helps the recipient understand who would be a suitable fit for your offerings.</a:t>
            </a:r>
          </a:p>
          <a:p>
            <a:pPr algn="just">
              <a:lnSpc>
                <a:spcPts val="1819"/>
              </a:lnSpc>
            </a:pPr>
            <a:endParaRPr lang="en-US" sz="1299" dirty="0">
              <a:solidFill>
                <a:srgbClr val="000000"/>
              </a:solidFill>
              <a:latin typeface="Barlow 3"/>
            </a:endParaRPr>
          </a:p>
          <a:p>
            <a:pPr algn="just">
              <a:lnSpc>
                <a:spcPts val="1819"/>
              </a:lnSpc>
            </a:pPr>
            <a:r>
              <a:rPr lang="en-US" sz="1299" dirty="0">
                <a:solidFill>
                  <a:srgbClr val="000000"/>
                </a:solidFill>
                <a:latin typeface="Barlow 2"/>
              </a:rPr>
              <a:t>6. Differentiating Factor and Value Proposition:</a:t>
            </a:r>
          </a:p>
          <a:p>
            <a:pPr algn="just">
              <a:lnSpc>
                <a:spcPts val="1819"/>
              </a:lnSpc>
            </a:pPr>
            <a:r>
              <a:rPr lang="en-US" sz="1299" dirty="0">
                <a:solidFill>
                  <a:srgbClr val="000000"/>
                </a:solidFill>
                <a:latin typeface="Barlow 3"/>
              </a:rPr>
              <a:t>Highlight what sets your organization apart and the value proposition you offer. This helps reinforce why potential referrals should consider engaging with your business.</a:t>
            </a:r>
          </a:p>
          <a:p>
            <a:pPr algn="just">
              <a:lnSpc>
                <a:spcPts val="1819"/>
              </a:lnSpc>
            </a:pPr>
            <a:endParaRPr lang="en-US" sz="1299" dirty="0">
              <a:solidFill>
                <a:srgbClr val="000000"/>
              </a:solidFill>
              <a:latin typeface="Barlow 3"/>
            </a:endParaRPr>
          </a:p>
          <a:p>
            <a:pPr algn="just">
              <a:lnSpc>
                <a:spcPts val="1819"/>
              </a:lnSpc>
            </a:pPr>
            <a:r>
              <a:rPr lang="en-US" sz="1299" dirty="0">
                <a:solidFill>
                  <a:srgbClr val="000000"/>
                </a:solidFill>
                <a:latin typeface="Barlow 2"/>
              </a:rPr>
              <a:t>7. Encourage Action: </a:t>
            </a:r>
          </a:p>
          <a:p>
            <a:pPr algn="just">
              <a:lnSpc>
                <a:spcPts val="1819"/>
              </a:lnSpc>
            </a:pPr>
            <a:r>
              <a:rPr lang="en-US" sz="1299" dirty="0">
                <a:solidFill>
                  <a:srgbClr val="000000"/>
                </a:solidFill>
                <a:latin typeface="Barlow 3"/>
              </a:rPr>
              <a:t>Encourage the recipient to think of potential referrals and either connect them directly or introduce them via email. Provide clear instructions on how to proceed and include your contact information for any questions or further assistance.</a:t>
            </a:r>
          </a:p>
          <a:p>
            <a:pPr algn="just">
              <a:lnSpc>
                <a:spcPts val="1819"/>
              </a:lnSpc>
            </a:pPr>
            <a:endParaRPr lang="en-US" sz="1299" dirty="0">
              <a:solidFill>
                <a:srgbClr val="000000"/>
              </a:solidFill>
              <a:latin typeface="Barlow 3"/>
            </a:endParaRPr>
          </a:p>
          <a:p>
            <a:pPr algn="just">
              <a:lnSpc>
                <a:spcPts val="1819"/>
              </a:lnSpc>
            </a:pPr>
            <a:r>
              <a:rPr lang="en-US" sz="1299" dirty="0">
                <a:solidFill>
                  <a:srgbClr val="000000"/>
                </a:solidFill>
                <a:latin typeface="Barlow 2"/>
              </a:rPr>
              <a:t>8. Express Gratitude Again: </a:t>
            </a:r>
          </a:p>
          <a:p>
            <a:pPr algn="just">
              <a:lnSpc>
                <a:spcPts val="1819"/>
              </a:lnSpc>
            </a:pPr>
            <a:r>
              <a:rPr lang="en-US" sz="1299" dirty="0">
                <a:solidFill>
                  <a:srgbClr val="000000"/>
                </a:solidFill>
                <a:latin typeface="Barlow 3"/>
              </a:rPr>
              <a:t>Thank the recipient for considering your request and acknowledge their ongoing support. This demonstrates appreciation for their time and effort in assisting with referrals.</a:t>
            </a:r>
          </a:p>
          <a:p>
            <a:pPr algn="just">
              <a:lnSpc>
                <a:spcPts val="1819"/>
              </a:lnSpc>
            </a:pPr>
            <a:endParaRPr lang="en-US" sz="1299" dirty="0">
              <a:solidFill>
                <a:srgbClr val="000000"/>
              </a:solidFill>
              <a:latin typeface="Barlow 3"/>
            </a:endParaRPr>
          </a:p>
          <a:p>
            <a:pPr algn="just">
              <a:lnSpc>
                <a:spcPts val="1819"/>
              </a:lnSpc>
            </a:pPr>
            <a:r>
              <a:rPr lang="en-US" sz="1299" dirty="0">
                <a:solidFill>
                  <a:srgbClr val="000000"/>
                </a:solidFill>
                <a:latin typeface="Barlow 2"/>
              </a:rPr>
              <a:t>9. Review and Send:</a:t>
            </a:r>
          </a:p>
          <a:p>
            <a:pPr algn="just">
              <a:lnSpc>
                <a:spcPts val="1819"/>
              </a:lnSpc>
            </a:pPr>
            <a:r>
              <a:rPr lang="en-US" sz="1299" dirty="0">
                <a:solidFill>
                  <a:srgbClr val="000000"/>
                </a:solidFill>
                <a:latin typeface="Barlow 3"/>
              </a:rPr>
              <a:t>Before sending the email, carefully review it to ensure all details are accurate and the message is clear and concise. Once reviewed, send the email to the intended recipient and follow up as needed.</a:t>
            </a:r>
          </a:p>
          <a:p>
            <a:pPr algn="just">
              <a:lnSpc>
                <a:spcPts val="1819"/>
              </a:lnSpc>
            </a:pPr>
            <a:endParaRPr lang="en-US" sz="1299" dirty="0">
              <a:solidFill>
                <a:srgbClr val="000000"/>
              </a:solidFill>
              <a:latin typeface="Barlow 3"/>
            </a:endParaRPr>
          </a:p>
          <a:p>
            <a:pPr algn="just">
              <a:lnSpc>
                <a:spcPts val="1819"/>
              </a:lnSpc>
            </a:pPr>
            <a:endParaRPr lang="en-US" sz="1299" dirty="0">
              <a:solidFill>
                <a:srgbClr val="000000"/>
              </a:solidFill>
              <a:latin typeface="Barlow 3"/>
            </a:endParaRPr>
          </a:p>
          <a:p>
            <a:pPr algn="just">
              <a:lnSpc>
                <a:spcPts val="1819"/>
              </a:lnSpc>
            </a:pPr>
            <a:endParaRPr lang="en-US" sz="1299" dirty="0">
              <a:solidFill>
                <a:srgbClr val="000000"/>
              </a:solidFill>
              <a:latin typeface="Barlow 3"/>
            </a:endParaRPr>
          </a:p>
          <a:p>
            <a:pPr algn="just">
              <a:lnSpc>
                <a:spcPts val="1819"/>
              </a:lnSpc>
            </a:pPr>
            <a:endParaRPr lang="en-US" sz="1299" dirty="0">
              <a:solidFill>
                <a:srgbClr val="000000"/>
              </a:solidFill>
              <a:latin typeface="Barlow 3"/>
            </a:endParaRPr>
          </a:p>
        </p:txBody>
      </p:sp>
      <p:pic>
        <p:nvPicPr>
          <p:cNvPr id="6" name="Picture 5">
            <a:extLst>
              <a:ext uri="{FF2B5EF4-FFF2-40B4-BE49-F238E27FC236}">
                <a16:creationId xmlns:a16="http://schemas.microsoft.com/office/drawing/2014/main" id="{F6557CD6-3EAA-4731-AAB5-9F8E87AFB9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837" t="9793"/>
          <a:stretch/>
        </p:blipFill>
        <p:spPr>
          <a:xfrm>
            <a:off x="0" y="0"/>
            <a:ext cx="594018" cy="20471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6000" y="1996068"/>
            <a:ext cx="6048000" cy="6396355"/>
          </a:xfrm>
          <a:prstGeom prst="rect">
            <a:avLst/>
          </a:prstGeom>
        </p:spPr>
        <p:txBody>
          <a:bodyPr lIns="0" tIns="0" rIns="0" bIns="0" rtlCol="0" anchor="t">
            <a:spAutoFit/>
          </a:bodyPr>
          <a:lstStyle/>
          <a:p>
            <a:pPr>
              <a:lnSpc>
                <a:spcPts val="1820"/>
              </a:lnSpc>
            </a:pPr>
            <a:r>
              <a:rPr lang="en-US" sz="1300" dirty="0">
                <a:solidFill>
                  <a:srgbClr val="000000"/>
                </a:solidFill>
                <a:latin typeface="Barlow 2"/>
              </a:rPr>
              <a:t>Dear [Customer/Client Name],</a:t>
            </a:r>
          </a:p>
          <a:p>
            <a:pPr>
              <a:lnSpc>
                <a:spcPts val="1820"/>
              </a:lnSpc>
            </a:pPr>
            <a:endParaRPr lang="en-US" sz="1300" dirty="0">
              <a:solidFill>
                <a:srgbClr val="000000"/>
              </a:solidFill>
              <a:latin typeface="Barlow 2"/>
            </a:endParaRPr>
          </a:p>
          <a:p>
            <a:pPr>
              <a:lnSpc>
                <a:spcPts val="1820"/>
              </a:lnSpc>
            </a:pPr>
            <a:r>
              <a:rPr lang="en-US" sz="1300" dirty="0">
                <a:solidFill>
                  <a:srgbClr val="000000"/>
                </a:solidFill>
                <a:latin typeface="Barlow 3"/>
              </a:rPr>
              <a:t>We trust that your experience with our [Product/Service] has been nothing short of exceptional. At [Organization], we are committed to delivering quality [Products/Services]. Your satisfaction is our priority, and we are eager to share the same value and excellence with your network of friends, family, and colleagues.</a:t>
            </a:r>
          </a:p>
          <a:p>
            <a:pPr>
              <a:lnSpc>
                <a:spcPts val="1820"/>
              </a:lnSpc>
            </a:pPr>
            <a:endParaRPr lang="en-US" sz="1300" dirty="0">
              <a:solidFill>
                <a:srgbClr val="000000"/>
              </a:solidFill>
              <a:latin typeface="Barlow 3"/>
            </a:endParaRPr>
          </a:p>
          <a:p>
            <a:pPr>
              <a:lnSpc>
                <a:spcPts val="1820"/>
              </a:lnSpc>
            </a:pPr>
            <a:r>
              <a:rPr lang="en-US" sz="1300" dirty="0">
                <a:solidFill>
                  <a:srgbClr val="000000"/>
                </a:solidFill>
                <a:latin typeface="Barlow 3"/>
              </a:rPr>
              <a:t>As we expand our reach in the [Scope of Business] sector, we are reaching out to you for potential referrals. Do you happen to know individuals or businesses who could benefit from our [Product/Service]? Our ideal customer is someone who needs [Description of Ideal Customer/Niche Market].</a:t>
            </a:r>
          </a:p>
          <a:p>
            <a:pPr>
              <a:lnSpc>
                <a:spcPts val="1820"/>
              </a:lnSpc>
            </a:pPr>
            <a:endParaRPr lang="en-US" sz="1300" dirty="0">
              <a:solidFill>
                <a:srgbClr val="000000"/>
              </a:solidFill>
              <a:latin typeface="Barlow 3"/>
            </a:endParaRPr>
          </a:p>
          <a:p>
            <a:pPr>
              <a:lnSpc>
                <a:spcPts val="1820"/>
              </a:lnSpc>
            </a:pPr>
            <a:r>
              <a:rPr lang="en-US" sz="1300" dirty="0">
                <a:solidFill>
                  <a:srgbClr val="000000"/>
                </a:solidFill>
                <a:latin typeface="Barlow 3"/>
              </a:rPr>
              <a:t>What sets us apart at [Organization] is our [Description of Differentiating Factor], enabling us to provide unmatched [Value Proposition] to our esteemed clientele.</a:t>
            </a:r>
          </a:p>
          <a:p>
            <a:pPr>
              <a:lnSpc>
                <a:spcPts val="1820"/>
              </a:lnSpc>
            </a:pPr>
            <a:endParaRPr lang="en-US" sz="1300" dirty="0">
              <a:solidFill>
                <a:srgbClr val="000000"/>
              </a:solidFill>
              <a:latin typeface="Barlow 3"/>
            </a:endParaRPr>
          </a:p>
          <a:p>
            <a:pPr>
              <a:lnSpc>
                <a:spcPts val="1820"/>
              </a:lnSpc>
            </a:pPr>
            <a:r>
              <a:rPr lang="en-US" sz="1300" dirty="0">
                <a:solidFill>
                  <a:srgbClr val="000000"/>
                </a:solidFill>
                <a:latin typeface="Barlow 3"/>
              </a:rPr>
              <a:t>Should you think of anyone who could benefit from our offerings, we ask that you recommend us to them directly using the contact information provided below, or kindly introduce them via email with both of us cc’d.</a:t>
            </a:r>
          </a:p>
          <a:p>
            <a:pPr>
              <a:lnSpc>
                <a:spcPts val="1820"/>
              </a:lnSpc>
            </a:pPr>
            <a:endParaRPr lang="en-US" sz="1300" dirty="0">
              <a:solidFill>
                <a:srgbClr val="000000"/>
              </a:solidFill>
              <a:latin typeface="Barlow 3"/>
            </a:endParaRPr>
          </a:p>
          <a:p>
            <a:pPr>
              <a:lnSpc>
                <a:spcPts val="1820"/>
              </a:lnSpc>
            </a:pPr>
            <a:r>
              <a:rPr lang="en-US" sz="1300" dirty="0">
                <a:solidFill>
                  <a:srgbClr val="000000"/>
                </a:solidFill>
                <a:latin typeface="Barlow 3"/>
              </a:rPr>
              <a:t>(This incentivized referral section is optional)</a:t>
            </a:r>
          </a:p>
          <a:p>
            <a:pPr>
              <a:lnSpc>
                <a:spcPts val="1820"/>
              </a:lnSpc>
            </a:pPr>
            <a:r>
              <a:rPr lang="en-US" sz="1300" dirty="0">
                <a:solidFill>
                  <a:srgbClr val="000000"/>
                </a:solidFill>
                <a:latin typeface="Barlow 3"/>
              </a:rPr>
              <a:t>To express our gratitude for your support, we are pleased to offer [Incentive- e.g. 10% discount on your next purchase] for every referred client who successfully signs up.</a:t>
            </a:r>
          </a:p>
          <a:p>
            <a:pPr>
              <a:lnSpc>
                <a:spcPts val="1820"/>
              </a:lnSpc>
            </a:pPr>
            <a:endParaRPr lang="en-US" sz="1300" dirty="0">
              <a:solidFill>
                <a:srgbClr val="000000"/>
              </a:solidFill>
              <a:latin typeface="Barlow 3"/>
            </a:endParaRPr>
          </a:p>
          <a:p>
            <a:pPr>
              <a:lnSpc>
                <a:spcPts val="1820"/>
              </a:lnSpc>
            </a:pPr>
            <a:r>
              <a:rPr lang="en-US" sz="1300" dirty="0">
                <a:solidFill>
                  <a:srgbClr val="000000"/>
                </a:solidFill>
                <a:latin typeface="Barlow 3"/>
              </a:rPr>
              <a:t>Thank you for considering this request. We appreciate your ongoing support.</a:t>
            </a:r>
          </a:p>
          <a:p>
            <a:pPr>
              <a:lnSpc>
                <a:spcPts val="1820"/>
              </a:lnSpc>
            </a:pPr>
            <a:endParaRPr lang="en-US" sz="1300" dirty="0">
              <a:solidFill>
                <a:srgbClr val="000000"/>
              </a:solidFill>
              <a:latin typeface="Barlow 3"/>
            </a:endParaRPr>
          </a:p>
          <a:p>
            <a:pPr>
              <a:lnSpc>
                <a:spcPts val="1820"/>
              </a:lnSpc>
            </a:pPr>
            <a:r>
              <a:rPr lang="en-US" sz="1300" dirty="0">
                <a:solidFill>
                  <a:srgbClr val="000000"/>
                </a:solidFill>
                <a:latin typeface="Barlow 3"/>
              </a:rPr>
              <a:t>Warm regards,</a:t>
            </a:r>
          </a:p>
          <a:p>
            <a:pPr>
              <a:lnSpc>
                <a:spcPts val="1820"/>
              </a:lnSpc>
            </a:pPr>
            <a:endParaRPr lang="en-US" sz="1300" dirty="0">
              <a:solidFill>
                <a:srgbClr val="000000"/>
              </a:solidFill>
              <a:latin typeface="Barlow 3"/>
            </a:endParaRPr>
          </a:p>
        </p:txBody>
      </p:sp>
      <p:sp>
        <p:nvSpPr>
          <p:cNvPr id="6" name="TextBox 6"/>
          <p:cNvSpPr txBox="1"/>
          <p:nvPr/>
        </p:nvSpPr>
        <p:spPr>
          <a:xfrm>
            <a:off x="756000" y="1402000"/>
            <a:ext cx="6615522" cy="428625"/>
          </a:xfrm>
          <a:prstGeom prst="rect">
            <a:avLst/>
          </a:prstGeom>
        </p:spPr>
        <p:txBody>
          <a:bodyPr lIns="0" tIns="0" rIns="0" bIns="0" rtlCol="0" anchor="t">
            <a:spAutoFit/>
          </a:bodyPr>
          <a:lstStyle/>
          <a:p>
            <a:pPr>
              <a:lnSpc>
                <a:spcPts val="1679"/>
              </a:lnSpc>
            </a:pPr>
            <a:r>
              <a:rPr lang="en-US" sz="1399" b="1" dirty="0">
                <a:solidFill>
                  <a:srgbClr val="050708"/>
                </a:solidFill>
                <a:latin typeface="Barlow 2 Bold"/>
              </a:rPr>
              <a:t>Subject: Invitation: Referral Request for [Business and Product/Service/Solution]</a:t>
            </a:r>
          </a:p>
          <a:p>
            <a:pPr>
              <a:lnSpc>
                <a:spcPts val="1679"/>
              </a:lnSpc>
            </a:pPr>
            <a:endParaRPr lang="en-US" sz="1399" b="1" dirty="0">
              <a:solidFill>
                <a:srgbClr val="050708"/>
              </a:solidFill>
              <a:latin typeface="Barlow 2 Bold"/>
            </a:endParaRPr>
          </a:p>
        </p:txBody>
      </p:sp>
      <p:sp>
        <p:nvSpPr>
          <p:cNvPr id="7" name="TextBox 7"/>
          <p:cNvSpPr txBox="1"/>
          <p:nvPr/>
        </p:nvSpPr>
        <p:spPr>
          <a:xfrm>
            <a:off x="752500" y="8166100"/>
            <a:ext cx="3474958" cy="1508105"/>
          </a:xfrm>
          <a:prstGeom prst="rect">
            <a:avLst/>
          </a:prstGeom>
        </p:spPr>
        <p:txBody>
          <a:bodyPr lIns="0" tIns="0" rIns="0" bIns="0" rtlCol="0" anchor="t">
            <a:spAutoFit/>
          </a:bodyPr>
          <a:lstStyle/>
          <a:p>
            <a:pPr>
              <a:lnSpc>
                <a:spcPts val="1960"/>
              </a:lnSpc>
              <a:spcBef>
                <a:spcPct val="0"/>
              </a:spcBef>
            </a:pPr>
            <a:endParaRPr sz="1300" b="1" dirty="0"/>
          </a:p>
          <a:p>
            <a:pPr>
              <a:lnSpc>
                <a:spcPts val="1960"/>
              </a:lnSpc>
              <a:spcBef>
                <a:spcPct val="0"/>
              </a:spcBef>
            </a:pPr>
            <a:r>
              <a:rPr lang="en-US" sz="1300" b="1" dirty="0">
                <a:solidFill>
                  <a:srgbClr val="050708"/>
                </a:solidFill>
                <a:latin typeface="Barlow 4 Semi-Bold"/>
              </a:rPr>
              <a:t>[Your Name]</a:t>
            </a:r>
          </a:p>
          <a:p>
            <a:pPr>
              <a:lnSpc>
                <a:spcPts val="1960"/>
              </a:lnSpc>
              <a:spcBef>
                <a:spcPct val="0"/>
              </a:spcBef>
            </a:pPr>
            <a:r>
              <a:rPr lang="en-US" sz="1300" b="1" dirty="0">
                <a:solidFill>
                  <a:srgbClr val="050708"/>
                </a:solidFill>
                <a:latin typeface="Barlow 4 Semi-Bold"/>
              </a:rPr>
              <a:t>[Your Title]</a:t>
            </a:r>
          </a:p>
          <a:p>
            <a:pPr>
              <a:lnSpc>
                <a:spcPts val="1960"/>
              </a:lnSpc>
              <a:spcBef>
                <a:spcPct val="0"/>
              </a:spcBef>
            </a:pPr>
            <a:r>
              <a:rPr lang="en-US" sz="1300" b="1" dirty="0">
                <a:solidFill>
                  <a:srgbClr val="050708"/>
                </a:solidFill>
                <a:latin typeface="Barlow 4 Semi-Bold"/>
              </a:rPr>
              <a:t>[Organization]</a:t>
            </a:r>
          </a:p>
          <a:p>
            <a:pPr>
              <a:lnSpc>
                <a:spcPts val="1960"/>
              </a:lnSpc>
              <a:spcBef>
                <a:spcPct val="0"/>
              </a:spcBef>
            </a:pPr>
            <a:r>
              <a:rPr lang="en-US" sz="1300" b="1" dirty="0">
                <a:solidFill>
                  <a:srgbClr val="050708"/>
                </a:solidFill>
                <a:latin typeface="Barlow 4 Semi-Bold"/>
              </a:rPr>
              <a:t>[Your Email Address] | [Your Phone Number]</a:t>
            </a:r>
          </a:p>
          <a:p>
            <a:pPr>
              <a:lnSpc>
                <a:spcPts val="1960"/>
              </a:lnSpc>
              <a:spcBef>
                <a:spcPct val="0"/>
              </a:spcBef>
            </a:pPr>
            <a:r>
              <a:rPr lang="en-US" sz="1300" b="1" dirty="0">
                <a:solidFill>
                  <a:srgbClr val="050708"/>
                </a:solidFill>
                <a:latin typeface="Barlow 4 Semi-Bold"/>
              </a:rPr>
              <a:t>[Organization Website]</a:t>
            </a:r>
          </a:p>
        </p:txBody>
      </p:sp>
      <p:pic>
        <p:nvPicPr>
          <p:cNvPr id="8" name="Picture 7">
            <a:extLst>
              <a:ext uri="{FF2B5EF4-FFF2-40B4-BE49-F238E27FC236}">
                <a16:creationId xmlns:a16="http://schemas.microsoft.com/office/drawing/2014/main" id="{003D7B53-8817-4732-8286-FBBA2EDA24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837" t="9793"/>
          <a:stretch/>
        </p:blipFill>
        <p:spPr>
          <a:xfrm>
            <a:off x="0" y="0"/>
            <a:ext cx="594018" cy="204717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742</Words>
  <Application>Microsoft Office PowerPoint</Application>
  <PresentationFormat>Custom</PresentationFormat>
  <Paragraphs>61</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Barlow 2 Bold</vt:lpstr>
      <vt:lpstr>Arial</vt:lpstr>
      <vt:lpstr>Barlow 2</vt:lpstr>
      <vt:lpstr>Barlow 4 Semi-Bold</vt:lpstr>
      <vt:lpstr>Barlow 1</vt:lpstr>
      <vt:lpstr>Barlow 3</vt:lpstr>
      <vt:lpstr>Calibri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Referral Request Template</dc:title>
  <dc:creator>yandaconsulting</dc:creator>
  <cp:lastModifiedBy>Reabetswe Mabine</cp:lastModifiedBy>
  <cp:revision>4</cp:revision>
  <dcterms:created xsi:type="dcterms:W3CDTF">2006-08-16T00:00:00Z</dcterms:created>
  <dcterms:modified xsi:type="dcterms:W3CDTF">2024-03-25T14:25:58Z</dcterms:modified>
  <dc:identifier>DAF_MRB941Q</dc:identifier>
</cp:coreProperties>
</file>